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1" r:id="rId6"/>
    <p:sldId id="263" r:id="rId7"/>
    <p:sldId id="264" r:id="rId8"/>
    <p:sldId id="265" r:id="rId9"/>
    <p:sldId id="262" r:id="rId10"/>
    <p:sldId id="267" r:id="rId11"/>
    <p:sldId id="268" r:id="rId12"/>
    <p:sldId id="269" r:id="rId13"/>
    <p:sldId id="270" r:id="rId14"/>
    <p:sldId id="273" r:id="rId15"/>
    <p:sldId id="272" r:id="rId16"/>
    <p:sldId id="275" r:id="rId17"/>
    <p:sldId id="279" r:id="rId18"/>
    <p:sldId id="280" r:id="rId19"/>
    <p:sldId id="283" r:id="rId20"/>
    <p:sldId id="284" r:id="rId21"/>
    <p:sldId id="285" r:id="rId22"/>
    <p:sldId id="282" r:id="rId23"/>
    <p:sldId id="277" r:id="rId24"/>
    <p:sldId id="276" r:id="rId25"/>
    <p:sldId id="274" r:id="rId26"/>
    <p:sldId id="271" r:id="rId27"/>
    <p:sldId id="286" r:id="rId28"/>
    <p:sldId id="287" r:id="rId29"/>
    <p:sldId id="288" r:id="rId30"/>
    <p:sldId id="289" r:id="rId31"/>
    <p:sldId id="292" r:id="rId32"/>
    <p:sldId id="291"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F6160-A0CB-437D-BBCB-0AAD56C1A2EE}" type="datetimeFigureOut">
              <a:rPr lang="en-IE" smtClean="0"/>
              <a:t>04/05/2025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8931D-E89D-424E-AC4F-4636805F0AAE}" type="slidenum">
              <a:rPr lang="en-IE" smtClean="0"/>
              <a:t>‹#›</a:t>
            </a:fld>
            <a:endParaRPr lang="en-IE"/>
          </a:p>
        </p:txBody>
      </p:sp>
    </p:spTree>
    <p:extLst>
      <p:ext uri="{BB962C8B-B14F-4D97-AF65-F5344CB8AC3E}">
        <p14:creationId xmlns:p14="http://schemas.microsoft.com/office/powerpoint/2010/main" val="402861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02C77-B4BF-3C5D-CE8F-2044B838E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04FB6-54EF-4D3B-A3AB-090D40F0D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2EF44-E41B-88C3-4FC0-35688601E24B}"/>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86987F70-DC1E-E2A7-3B08-073DB6A37DD1}"/>
              </a:ext>
            </a:extLst>
          </p:cNvPr>
          <p:cNvSpPr>
            <a:spLocks noGrp="1"/>
          </p:cNvSpPr>
          <p:nvPr>
            <p:ph type="sldNum" sz="quarter" idx="5"/>
          </p:nvPr>
        </p:nvSpPr>
        <p:spPr/>
        <p:txBody>
          <a:bodyPr/>
          <a:lstStyle/>
          <a:p>
            <a:fld id="{9A78931D-E89D-424E-AC4F-4636805F0AAE}" type="slidenum">
              <a:rPr lang="en-IE" smtClean="0"/>
              <a:t>14</a:t>
            </a:fld>
            <a:endParaRPr lang="en-IE" dirty="0"/>
          </a:p>
        </p:txBody>
      </p:sp>
    </p:spTree>
    <p:extLst>
      <p:ext uri="{BB962C8B-B14F-4D97-AF65-F5344CB8AC3E}">
        <p14:creationId xmlns:p14="http://schemas.microsoft.com/office/powerpoint/2010/main" val="281847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9A78931D-E89D-424E-AC4F-4636805F0AAE}" type="slidenum">
              <a:rPr lang="en-IE" smtClean="0"/>
              <a:t>15</a:t>
            </a:fld>
            <a:endParaRPr lang="en-IE" dirty="0"/>
          </a:p>
        </p:txBody>
      </p:sp>
    </p:spTree>
    <p:extLst>
      <p:ext uri="{BB962C8B-B14F-4D97-AF65-F5344CB8AC3E}">
        <p14:creationId xmlns:p14="http://schemas.microsoft.com/office/powerpoint/2010/main" val="71877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6D7B9-C8C7-B2E7-7852-FB7C6C3C9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28DDE-4299-65FB-90DB-4C35510038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7C57F-D46B-336F-9DED-951DA5523634}"/>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4648B541-E2BF-2FDB-E36D-A0F05C5D68BD}"/>
              </a:ext>
            </a:extLst>
          </p:cNvPr>
          <p:cNvSpPr>
            <a:spLocks noGrp="1"/>
          </p:cNvSpPr>
          <p:nvPr>
            <p:ph type="sldNum" sz="quarter" idx="5"/>
          </p:nvPr>
        </p:nvSpPr>
        <p:spPr/>
        <p:txBody>
          <a:bodyPr/>
          <a:lstStyle/>
          <a:p>
            <a:fld id="{9A78931D-E89D-424E-AC4F-4636805F0AAE}" type="slidenum">
              <a:rPr lang="en-IE" smtClean="0"/>
              <a:t>16</a:t>
            </a:fld>
            <a:endParaRPr lang="en-IE" dirty="0"/>
          </a:p>
        </p:txBody>
      </p:sp>
    </p:spTree>
    <p:extLst>
      <p:ext uri="{BB962C8B-B14F-4D97-AF65-F5344CB8AC3E}">
        <p14:creationId xmlns:p14="http://schemas.microsoft.com/office/powerpoint/2010/main" val="3833803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15F3A-D140-4A5E-E351-8E3723E7E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8568B-E339-DB21-BB53-C067CEFE4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DD06C-AD68-3673-4418-9BEACB63AB79}"/>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75EEF420-2CC9-C449-BB5D-C8F244011C5F}"/>
              </a:ext>
            </a:extLst>
          </p:cNvPr>
          <p:cNvSpPr>
            <a:spLocks noGrp="1"/>
          </p:cNvSpPr>
          <p:nvPr>
            <p:ph type="sldNum" sz="quarter" idx="5"/>
          </p:nvPr>
        </p:nvSpPr>
        <p:spPr/>
        <p:txBody>
          <a:bodyPr/>
          <a:lstStyle/>
          <a:p>
            <a:fld id="{9A78931D-E89D-424E-AC4F-4636805F0AAE}" type="slidenum">
              <a:rPr lang="en-IE" smtClean="0"/>
              <a:t>17</a:t>
            </a:fld>
            <a:endParaRPr lang="en-IE" dirty="0"/>
          </a:p>
        </p:txBody>
      </p:sp>
    </p:spTree>
    <p:extLst>
      <p:ext uri="{BB962C8B-B14F-4D97-AF65-F5344CB8AC3E}">
        <p14:creationId xmlns:p14="http://schemas.microsoft.com/office/powerpoint/2010/main" val="336661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0B9A-2A4F-421D-E580-FFADE3E9F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1FD7F-E887-AF3C-D390-5D0EA30AD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E86EA-0D66-0227-C4DB-C941CE0AA560}"/>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7C14ED92-7E1B-12D9-8308-FF45F7EEF33D}"/>
              </a:ext>
            </a:extLst>
          </p:cNvPr>
          <p:cNvSpPr>
            <a:spLocks noGrp="1"/>
          </p:cNvSpPr>
          <p:nvPr>
            <p:ph type="sldNum" sz="quarter" idx="5"/>
          </p:nvPr>
        </p:nvSpPr>
        <p:spPr/>
        <p:txBody>
          <a:bodyPr/>
          <a:lstStyle/>
          <a:p>
            <a:fld id="{9A78931D-E89D-424E-AC4F-4636805F0AAE}" type="slidenum">
              <a:rPr lang="en-IE" smtClean="0"/>
              <a:t>18</a:t>
            </a:fld>
            <a:endParaRPr lang="en-IE" dirty="0"/>
          </a:p>
        </p:txBody>
      </p:sp>
    </p:spTree>
    <p:extLst>
      <p:ext uri="{BB962C8B-B14F-4D97-AF65-F5344CB8AC3E}">
        <p14:creationId xmlns:p14="http://schemas.microsoft.com/office/powerpoint/2010/main" val="197639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EB4E3-CC2A-14D5-9EBD-8A8B4FE17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0C77E-FE1E-41B4-A1DD-18D21AEFE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1729D-A4C9-DB6C-B258-932DBF90DA57}"/>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C4023436-E485-03E9-9AC3-32763B4DBE74}"/>
              </a:ext>
            </a:extLst>
          </p:cNvPr>
          <p:cNvSpPr>
            <a:spLocks noGrp="1"/>
          </p:cNvSpPr>
          <p:nvPr>
            <p:ph type="sldNum" sz="quarter" idx="5"/>
          </p:nvPr>
        </p:nvSpPr>
        <p:spPr/>
        <p:txBody>
          <a:bodyPr/>
          <a:lstStyle/>
          <a:p>
            <a:fld id="{9A78931D-E89D-424E-AC4F-4636805F0AAE}" type="slidenum">
              <a:rPr lang="en-IE" smtClean="0"/>
              <a:t>19</a:t>
            </a:fld>
            <a:endParaRPr lang="en-IE" dirty="0"/>
          </a:p>
        </p:txBody>
      </p:sp>
    </p:spTree>
    <p:extLst>
      <p:ext uri="{BB962C8B-B14F-4D97-AF65-F5344CB8AC3E}">
        <p14:creationId xmlns:p14="http://schemas.microsoft.com/office/powerpoint/2010/main" val="267032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DC304-6A17-A0B2-2901-22ABDE899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BCCFB-6EEC-D1CB-096D-99E153D30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FFBADE-720E-7EA2-4D37-E2DDC407FBB3}"/>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348FA699-6967-B2B2-BCE5-27CAAFD5F9CC}"/>
              </a:ext>
            </a:extLst>
          </p:cNvPr>
          <p:cNvSpPr>
            <a:spLocks noGrp="1"/>
          </p:cNvSpPr>
          <p:nvPr>
            <p:ph type="sldNum" sz="quarter" idx="5"/>
          </p:nvPr>
        </p:nvSpPr>
        <p:spPr/>
        <p:txBody>
          <a:bodyPr/>
          <a:lstStyle/>
          <a:p>
            <a:fld id="{9A78931D-E89D-424E-AC4F-4636805F0AAE}" type="slidenum">
              <a:rPr lang="en-IE" smtClean="0"/>
              <a:t>20</a:t>
            </a:fld>
            <a:endParaRPr lang="en-IE" dirty="0"/>
          </a:p>
        </p:txBody>
      </p:sp>
    </p:spTree>
    <p:extLst>
      <p:ext uri="{BB962C8B-B14F-4D97-AF65-F5344CB8AC3E}">
        <p14:creationId xmlns:p14="http://schemas.microsoft.com/office/powerpoint/2010/main" val="3628317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3CF7A-4807-0BC4-C38D-84F7D0B1D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350AB-637E-6421-10A2-E1F0E300D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B235D-628D-2B8A-1D91-725C967D62E1}"/>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5F4FF3BF-023D-AEF5-8B3A-3C4CFC678DBA}"/>
              </a:ext>
            </a:extLst>
          </p:cNvPr>
          <p:cNvSpPr>
            <a:spLocks noGrp="1"/>
          </p:cNvSpPr>
          <p:nvPr>
            <p:ph type="sldNum" sz="quarter" idx="5"/>
          </p:nvPr>
        </p:nvSpPr>
        <p:spPr/>
        <p:txBody>
          <a:bodyPr/>
          <a:lstStyle/>
          <a:p>
            <a:fld id="{9A78931D-E89D-424E-AC4F-4636805F0AAE}" type="slidenum">
              <a:rPr lang="en-IE" smtClean="0"/>
              <a:t>21</a:t>
            </a:fld>
            <a:endParaRPr lang="en-IE" dirty="0"/>
          </a:p>
        </p:txBody>
      </p:sp>
    </p:spTree>
    <p:extLst>
      <p:ext uri="{BB962C8B-B14F-4D97-AF65-F5344CB8AC3E}">
        <p14:creationId xmlns:p14="http://schemas.microsoft.com/office/powerpoint/2010/main" val="2681971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6206A-BF55-EF67-BF03-FAEECEDD5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15648-A7CC-622E-F9CA-42BD1B338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132EB7-BD59-1D67-764D-99BAC917D8AE}"/>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22183D05-DB4D-A1CF-33F1-40259799E3AE}"/>
              </a:ext>
            </a:extLst>
          </p:cNvPr>
          <p:cNvSpPr>
            <a:spLocks noGrp="1"/>
          </p:cNvSpPr>
          <p:nvPr>
            <p:ph type="sldNum" sz="quarter" idx="5"/>
          </p:nvPr>
        </p:nvSpPr>
        <p:spPr/>
        <p:txBody>
          <a:bodyPr/>
          <a:lstStyle/>
          <a:p>
            <a:fld id="{9A78931D-E89D-424E-AC4F-4636805F0AAE}" type="slidenum">
              <a:rPr lang="en-IE" smtClean="0"/>
              <a:t>22</a:t>
            </a:fld>
            <a:endParaRPr lang="en-IE" dirty="0"/>
          </a:p>
        </p:txBody>
      </p:sp>
    </p:spTree>
    <p:extLst>
      <p:ext uri="{BB962C8B-B14F-4D97-AF65-F5344CB8AC3E}">
        <p14:creationId xmlns:p14="http://schemas.microsoft.com/office/powerpoint/2010/main" val="423437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3D20-A1A6-69E7-CA78-F25CFE729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E9E24B5C-333B-E911-9B33-E741CFCAD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1A86A59A-4E5C-F97B-614E-146D35AFD81F}"/>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08A9DB7A-48BE-063C-4334-047742C2954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1AA2930-7F94-670C-1CAE-53184B78EE0F}"/>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664912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13DA-CF0E-BC85-FFB9-8318BD637F1E}"/>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FAA1F0D2-2AE2-CC6F-393B-D50B27C596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B19B2B0-EE5F-3BC3-3DFC-6D6D189B22F4}"/>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101FEF60-2879-9722-8C60-C19C481EE65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951BB98-4DFC-1196-842D-A4A26E49B6E6}"/>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79454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9EFEA-F685-D57A-5AD8-DF581F24AE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D67FF49-6A99-2494-1042-17FE0AF164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0B14124-310F-DF26-69E2-C502E095AA97}"/>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C67CC004-7E08-E12E-D252-F4D7E36A78B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9E2C43B-FFBB-51F7-2AFD-357A1C9A6EAB}"/>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74677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62D30-CF56-8F2B-7588-3D4E762ED93B}"/>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C494AC1-0F2B-145D-9AFC-23C6082FC5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1ED1B92C-FC3D-8BF3-A362-0220E8557808}"/>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66BBBFD5-F291-185B-11A2-B31C461ACE6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B145765-1D58-A02A-8499-38569A89FE8B}"/>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453421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25E9-2C72-305C-937A-CD7FAE5D47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312F317E-956D-8CEE-AD94-AA28D6DF0D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63DFB-E877-9B40-7221-1E5BD3079EE2}"/>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F42B3E26-CEE3-A7F7-2F3D-155DBFD604B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F1C05F5-3BA0-E854-96D6-51F009508E28}"/>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4100902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2D37-0E1E-5E30-7F7F-68A3325B59EA}"/>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762AFFE-4375-D4A6-0453-DD1ACC3E6B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3F59F04C-531C-8B14-B3DF-CBB2789B11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6B22DF39-B108-350B-1DD1-A216E0D53AD6}"/>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6" name="Footer Placeholder 5">
            <a:extLst>
              <a:ext uri="{FF2B5EF4-FFF2-40B4-BE49-F238E27FC236}">
                <a16:creationId xmlns:a16="http://schemas.microsoft.com/office/drawing/2014/main" id="{02716420-D23D-EBEB-F69D-B0B46C4E224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379B9C3-6FAB-492D-1036-01808E61DA40}"/>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404605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BE03-9060-0C51-4B1E-89B91D303E25}"/>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15947B7-4B17-0747-C185-9C557F3DD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058FE-2811-D262-125E-DB3D8888E7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343A3731-2DFC-8D7D-E74C-1C9BEC275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AA2AD8-E2A5-0649-2E8C-CCEBF88DCC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FB764F2A-F4A1-994D-7047-60EB27911E1C}"/>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8" name="Footer Placeholder 7">
            <a:extLst>
              <a:ext uri="{FF2B5EF4-FFF2-40B4-BE49-F238E27FC236}">
                <a16:creationId xmlns:a16="http://schemas.microsoft.com/office/drawing/2014/main" id="{5A66FB35-0939-58D4-75AB-3142F00B5566}"/>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D481F31F-55BC-7F59-51FA-40A9B75A4477}"/>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67886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C59E-2FC2-A586-23B2-6D41198F48A9}"/>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D9D28A54-23D2-A863-2997-BE56A1A92F54}"/>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4" name="Footer Placeholder 3">
            <a:extLst>
              <a:ext uri="{FF2B5EF4-FFF2-40B4-BE49-F238E27FC236}">
                <a16:creationId xmlns:a16="http://schemas.microsoft.com/office/drawing/2014/main" id="{517E3FC7-8BBB-534F-FC6C-FB4AA108F5A7}"/>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668BF261-DD9B-06D9-F658-4BF211F39C85}"/>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85333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F8542-5586-5F62-9627-49B97C98918C}"/>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3" name="Footer Placeholder 2">
            <a:extLst>
              <a:ext uri="{FF2B5EF4-FFF2-40B4-BE49-F238E27FC236}">
                <a16:creationId xmlns:a16="http://schemas.microsoft.com/office/drawing/2014/main" id="{2563292C-CA32-5A51-4502-2208873F83DB}"/>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483C521B-A658-FFAB-D7F1-79E93F4A0946}"/>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1632382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5CD1-0DA7-9360-6478-DC0644D2B9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273B9BA1-EAA6-05A9-C053-81AB637B84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721FE27A-DE7B-3F50-543A-8C4040E7B6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16E7B-73BA-50E1-B89F-A28ABF562EC1}"/>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6" name="Footer Placeholder 5">
            <a:extLst>
              <a:ext uri="{FF2B5EF4-FFF2-40B4-BE49-F238E27FC236}">
                <a16:creationId xmlns:a16="http://schemas.microsoft.com/office/drawing/2014/main" id="{14457C51-41F2-62F7-4779-40A9A94A6C1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6E4C22E-1181-9341-1827-BD145D8CA710}"/>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4220550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11F7-FA4B-D664-900E-4CC4A05BC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ED3C265E-E77C-2E6F-A680-488B429F1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4A40C042-DB56-D68F-A47C-9AF85A58B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552BC-F25D-1530-66DA-CD777745C5F2}"/>
              </a:ext>
            </a:extLst>
          </p:cNvPr>
          <p:cNvSpPr>
            <a:spLocks noGrp="1"/>
          </p:cNvSpPr>
          <p:nvPr>
            <p:ph type="dt" sz="half" idx="10"/>
          </p:nvPr>
        </p:nvSpPr>
        <p:spPr/>
        <p:txBody>
          <a:bodyPr/>
          <a:lstStyle/>
          <a:p>
            <a:fld id="{B459F460-3C9D-438C-8B0A-4829276A8D0E}" type="datetimeFigureOut">
              <a:rPr lang="en-IE" smtClean="0"/>
              <a:t>04/05/2025</a:t>
            </a:fld>
            <a:endParaRPr lang="en-IE"/>
          </a:p>
        </p:txBody>
      </p:sp>
      <p:sp>
        <p:nvSpPr>
          <p:cNvPr id="6" name="Footer Placeholder 5">
            <a:extLst>
              <a:ext uri="{FF2B5EF4-FFF2-40B4-BE49-F238E27FC236}">
                <a16:creationId xmlns:a16="http://schemas.microsoft.com/office/drawing/2014/main" id="{E67A72F8-D959-CE32-AD4D-7D8E8525EB13}"/>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685DC80-6873-B85D-939B-1A25F4BDA522}"/>
              </a:ext>
            </a:extLst>
          </p:cNvPr>
          <p:cNvSpPr>
            <a:spLocks noGrp="1"/>
          </p:cNvSpPr>
          <p:nvPr>
            <p:ph type="sldNum" sz="quarter" idx="12"/>
          </p:nvPr>
        </p:nvSpPr>
        <p:spPr/>
        <p:txBody>
          <a:bodyPr/>
          <a:lstStyle/>
          <a:p>
            <a:fld id="{572E86FC-24BE-4BDE-AAD9-5C68D046E333}" type="slidenum">
              <a:rPr lang="en-IE" smtClean="0"/>
              <a:t>‹#›</a:t>
            </a:fld>
            <a:endParaRPr lang="en-IE"/>
          </a:p>
        </p:txBody>
      </p:sp>
    </p:spTree>
    <p:extLst>
      <p:ext uri="{BB962C8B-B14F-4D97-AF65-F5344CB8AC3E}">
        <p14:creationId xmlns:p14="http://schemas.microsoft.com/office/powerpoint/2010/main" val="286675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B80F1-0060-330A-F4A8-6BD4334ACE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3D1EBBAA-F458-9A33-978A-58616CB6E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BD707C6-C1D5-B40B-F398-BD1AE5ED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59F460-3C9D-438C-8B0A-4829276A8D0E}" type="datetimeFigureOut">
              <a:rPr lang="en-IE" smtClean="0"/>
              <a:t>04/05/2025</a:t>
            </a:fld>
            <a:endParaRPr lang="en-IE"/>
          </a:p>
        </p:txBody>
      </p:sp>
      <p:sp>
        <p:nvSpPr>
          <p:cNvPr id="5" name="Footer Placeholder 4">
            <a:extLst>
              <a:ext uri="{FF2B5EF4-FFF2-40B4-BE49-F238E27FC236}">
                <a16:creationId xmlns:a16="http://schemas.microsoft.com/office/drawing/2014/main" id="{22880268-6AC4-012D-546E-E0AE7B1AC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410C13C1-9CD2-E3B1-0C33-CBE47FEB7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2E86FC-24BE-4BDE-AAD9-5C68D046E333}" type="slidenum">
              <a:rPr lang="en-IE" smtClean="0"/>
              <a:t>‹#›</a:t>
            </a:fld>
            <a:endParaRPr lang="en-IE"/>
          </a:p>
        </p:txBody>
      </p:sp>
    </p:spTree>
    <p:extLst>
      <p:ext uri="{BB962C8B-B14F-4D97-AF65-F5344CB8AC3E}">
        <p14:creationId xmlns:p14="http://schemas.microsoft.com/office/powerpoint/2010/main" val="4264999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BFEE-693D-B4CE-DCCB-A5A6E9FB70FC}"/>
              </a:ext>
            </a:extLst>
          </p:cNvPr>
          <p:cNvSpPr>
            <a:spLocks noGrp="1"/>
          </p:cNvSpPr>
          <p:nvPr>
            <p:ph type="ctrTitle"/>
          </p:nvPr>
        </p:nvSpPr>
        <p:spPr/>
        <p:txBody>
          <a:bodyPr/>
          <a:lstStyle/>
          <a:p>
            <a:r>
              <a:rPr lang="en-US" dirty="0"/>
              <a:t>STN-LIA-MPU</a:t>
            </a:r>
            <a:endParaRPr lang="en-IE" dirty="0"/>
          </a:p>
        </p:txBody>
      </p:sp>
      <p:sp>
        <p:nvSpPr>
          <p:cNvPr id="3" name="Subtitle 2">
            <a:extLst>
              <a:ext uri="{FF2B5EF4-FFF2-40B4-BE49-F238E27FC236}">
                <a16:creationId xmlns:a16="http://schemas.microsoft.com/office/drawing/2014/main" id="{74557AC8-5474-4504-5F20-0312F5CBFD9D}"/>
              </a:ext>
            </a:extLst>
          </p:cNvPr>
          <p:cNvSpPr>
            <a:spLocks noGrp="1"/>
          </p:cNvSpPr>
          <p:nvPr>
            <p:ph type="subTitle" idx="1"/>
          </p:nvPr>
        </p:nvSpPr>
        <p:spPr>
          <a:xfrm>
            <a:off x="1524000" y="3602038"/>
            <a:ext cx="9144000" cy="2762186"/>
          </a:xfrm>
        </p:spPr>
        <p:txBody>
          <a:bodyPr>
            <a:normAutofit/>
          </a:bodyPr>
          <a:lstStyle/>
          <a:p>
            <a:r>
              <a:rPr lang="en-IE" dirty="0"/>
              <a:t>An OLIA spinout development</a:t>
            </a:r>
          </a:p>
          <a:p>
            <a:endParaRPr lang="en-IE" dirty="0"/>
          </a:p>
          <a:p>
            <a:r>
              <a:rPr lang="en-IE" dirty="0"/>
              <a:t>Development/Discussion LOG</a:t>
            </a:r>
          </a:p>
          <a:p>
            <a:endParaRPr lang="en-IE" dirty="0"/>
          </a:p>
          <a:p>
            <a:r>
              <a:rPr lang="en-IE" dirty="0"/>
              <a:t>Nikos Chalikias</a:t>
            </a:r>
          </a:p>
        </p:txBody>
      </p:sp>
    </p:spTree>
    <p:extLst>
      <p:ext uri="{BB962C8B-B14F-4D97-AF65-F5344CB8AC3E}">
        <p14:creationId xmlns:p14="http://schemas.microsoft.com/office/powerpoint/2010/main" val="328295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2FB15-7648-373E-75F3-AD91BFF48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91379-D886-0600-812F-929E2AE54B5C}"/>
              </a:ext>
            </a:extLst>
          </p:cNvPr>
          <p:cNvSpPr>
            <a:spLocks noGrp="1"/>
          </p:cNvSpPr>
          <p:nvPr>
            <p:ph type="title"/>
          </p:nvPr>
        </p:nvSpPr>
        <p:spPr>
          <a:xfrm>
            <a:off x="0" y="1"/>
            <a:ext cx="12192000" cy="479393"/>
          </a:xfrm>
        </p:spPr>
        <p:txBody>
          <a:bodyPr>
            <a:normAutofit fontScale="90000"/>
          </a:bodyPr>
          <a:lstStyle/>
          <a:p>
            <a:pPr algn="ctr"/>
            <a:r>
              <a:rPr lang="en-US" dirty="0"/>
              <a:t>Schematic</a:t>
            </a:r>
            <a:endParaRPr lang="en-IE" dirty="0"/>
          </a:p>
        </p:txBody>
      </p:sp>
      <p:pic>
        <p:nvPicPr>
          <p:cNvPr id="7" name="Picture 6">
            <a:extLst>
              <a:ext uri="{FF2B5EF4-FFF2-40B4-BE49-F238E27FC236}">
                <a16:creationId xmlns:a16="http://schemas.microsoft.com/office/drawing/2014/main" id="{A97B8B4F-7879-895C-CE96-6DF3FDE2BDE4}"/>
              </a:ext>
            </a:extLst>
          </p:cNvPr>
          <p:cNvPicPr>
            <a:picLocks noChangeAspect="1"/>
          </p:cNvPicPr>
          <p:nvPr/>
        </p:nvPicPr>
        <p:blipFill>
          <a:blip r:embed="rId2"/>
          <a:stretch>
            <a:fillRect/>
          </a:stretch>
        </p:blipFill>
        <p:spPr>
          <a:xfrm>
            <a:off x="0" y="594915"/>
            <a:ext cx="12192000" cy="6200205"/>
          </a:xfrm>
          <a:prstGeom prst="rect">
            <a:avLst/>
          </a:prstGeom>
        </p:spPr>
      </p:pic>
    </p:spTree>
    <p:extLst>
      <p:ext uri="{BB962C8B-B14F-4D97-AF65-F5344CB8AC3E}">
        <p14:creationId xmlns:p14="http://schemas.microsoft.com/office/powerpoint/2010/main" val="154696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97D28-D5B7-4487-4D17-D987DFF5B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3928B-5F12-44D5-2CF7-C67E61087F69}"/>
              </a:ext>
            </a:extLst>
          </p:cNvPr>
          <p:cNvSpPr>
            <a:spLocks noGrp="1"/>
          </p:cNvSpPr>
          <p:nvPr>
            <p:ph type="title"/>
          </p:nvPr>
        </p:nvSpPr>
        <p:spPr>
          <a:xfrm>
            <a:off x="0" y="1"/>
            <a:ext cx="12192000" cy="479393"/>
          </a:xfrm>
        </p:spPr>
        <p:txBody>
          <a:bodyPr>
            <a:normAutofit fontScale="90000"/>
          </a:bodyPr>
          <a:lstStyle/>
          <a:p>
            <a:pPr algn="ctr"/>
            <a:r>
              <a:rPr lang="en-US" dirty="0"/>
              <a:t>Function Calculate() runs every 5</a:t>
            </a:r>
            <a:r>
              <a:rPr lang="el-GR" dirty="0"/>
              <a:t>μ</a:t>
            </a:r>
            <a:r>
              <a:rPr lang="en-IE" dirty="0"/>
              <a:t>s</a:t>
            </a:r>
          </a:p>
        </p:txBody>
      </p:sp>
      <p:pic>
        <p:nvPicPr>
          <p:cNvPr id="4" name="Picture 3">
            <a:extLst>
              <a:ext uri="{FF2B5EF4-FFF2-40B4-BE49-F238E27FC236}">
                <a16:creationId xmlns:a16="http://schemas.microsoft.com/office/drawing/2014/main" id="{5D4AF38A-9207-FE55-78D5-F36AF26CF41C}"/>
              </a:ext>
            </a:extLst>
          </p:cNvPr>
          <p:cNvPicPr>
            <a:picLocks noChangeAspect="1"/>
          </p:cNvPicPr>
          <p:nvPr/>
        </p:nvPicPr>
        <p:blipFill>
          <a:blip r:embed="rId2"/>
          <a:stretch>
            <a:fillRect/>
          </a:stretch>
        </p:blipFill>
        <p:spPr>
          <a:xfrm>
            <a:off x="0" y="3028757"/>
            <a:ext cx="12192000" cy="800485"/>
          </a:xfrm>
          <a:prstGeom prst="rect">
            <a:avLst/>
          </a:prstGeom>
        </p:spPr>
      </p:pic>
      <p:pic>
        <p:nvPicPr>
          <p:cNvPr id="6" name="Picture 5">
            <a:extLst>
              <a:ext uri="{FF2B5EF4-FFF2-40B4-BE49-F238E27FC236}">
                <a16:creationId xmlns:a16="http://schemas.microsoft.com/office/drawing/2014/main" id="{618DD921-58BB-BB08-28B2-74171FC89ADB}"/>
              </a:ext>
            </a:extLst>
          </p:cNvPr>
          <p:cNvPicPr>
            <a:picLocks noChangeAspect="1"/>
          </p:cNvPicPr>
          <p:nvPr/>
        </p:nvPicPr>
        <p:blipFill>
          <a:blip r:embed="rId3"/>
          <a:stretch>
            <a:fillRect/>
          </a:stretch>
        </p:blipFill>
        <p:spPr>
          <a:xfrm>
            <a:off x="0" y="1801925"/>
            <a:ext cx="9821646" cy="200053"/>
          </a:xfrm>
          <a:prstGeom prst="rect">
            <a:avLst/>
          </a:prstGeom>
        </p:spPr>
      </p:pic>
      <p:sp>
        <p:nvSpPr>
          <p:cNvPr id="8" name="TextBox 7">
            <a:extLst>
              <a:ext uri="{FF2B5EF4-FFF2-40B4-BE49-F238E27FC236}">
                <a16:creationId xmlns:a16="http://schemas.microsoft.com/office/drawing/2014/main" id="{5CA9F48D-00E5-A69A-9B1A-8C5E79AA1F59}"/>
              </a:ext>
            </a:extLst>
          </p:cNvPr>
          <p:cNvSpPr txBox="1"/>
          <p:nvPr/>
        </p:nvSpPr>
        <p:spPr>
          <a:xfrm>
            <a:off x="1268332" y="4168977"/>
            <a:ext cx="9222909" cy="2585323"/>
          </a:xfrm>
          <a:prstGeom prst="rect">
            <a:avLst/>
          </a:prstGeom>
          <a:noFill/>
        </p:spPr>
        <p:txBody>
          <a:bodyPr wrap="none" rtlCol="0">
            <a:spAutoFit/>
          </a:bodyPr>
          <a:lstStyle/>
          <a:p>
            <a:r>
              <a:rPr lang="en-IE" dirty="0"/>
              <a:t>Review of code for 1</a:t>
            </a:r>
            <a:r>
              <a:rPr lang="en-IE" baseline="30000" dirty="0"/>
              <a:t>st</a:t>
            </a:r>
            <a:r>
              <a:rPr lang="en-IE" dirty="0"/>
              <a:t> harmonic lock-in</a:t>
            </a:r>
          </a:p>
          <a:p>
            <a:r>
              <a:rPr lang="en-IE" dirty="0"/>
              <a:t>OLIA firmware Function </a:t>
            </a:r>
            <a:r>
              <a:rPr lang="en-IE" b="1" dirty="0"/>
              <a:t>calculate()  </a:t>
            </a:r>
            <a:r>
              <a:rPr lang="en-IE" dirty="0"/>
              <a:t>is called periodically every 5</a:t>
            </a:r>
            <a:r>
              <a:rPr lang="el-GR" dirty="0"/>
              <a:t>μ</a:t>
            </a:r>
            <a:r>
              <a:rPr lang="en-IE" dirty="0"/>
              <a:t>s  (200KHz), to</a:t>
            </a:r>
          </a:p>
          <a:p>
            <a:pPr marL="285750" indent="-285750">
              <a:buFont typeface="Arial" panose="020B0604020202020204" pitchFamily="34" charset="0"/>
              <a:buChar char="•"/>
            </a:pPr>
            <a:r>
              <a:rPr lang="en-IE" dirty="0"/>
              <a:t>Sample input (ADC)</a:t>
            </a:r>
          </a:p>
          <a:p>
            <a:pPr marL="285750" indent="-285750">
              <a:buFont typeface="Arial" panose="020B0604020202020204" pitchFamily="34" charset="0"/>
              <a:buChar char="•"/>
            </a:pPr>
            <a:r>
              <a:rPr lang="en-IE" dirty="0"/>
              <a:t>Calculate the Reference </a:t>
            </a:r>
            <a:r>
              <a:rPr lang="en-IE" b="1" dirty="0"/>
              <a:t>sinusoidal</a:t>
            </a:r>
            <a:r>
              <a:rPr lang="en-IE" dirty="0"/>
              <a:t> ‘virtual-sample’ (200 samples)</a:t>
            </a:r>
          </a:p>
          <a:p>
            <a:pPr marL="742950" lvl="1" indent="-285750">
              <a:buFont typeface="Arial" panose="020B0604020202020204" pitchFamily="34" charset="0"/>
              <a:buChar char="•"/>
            </a:pPr>
            <a:r>
              <a:rPr lang="en-IE" dirty="0"/>
              <a:t>The Reference frequency is:  Fsample/A,  where A is integer and Fsample is 200KHz</a:t>
            </a:r>
          </a:p>
          <a:p>
            <a:pPr marL="285750" indent="-285750">
              <a:buFont typeface="Arial" panose="020B0604020202020204" pitchFamily="34" charset="0"/>
              <a:buChar char="•"/>
            </a:pPr>
            <a:r>
              <a:rPr lang="en-IE" dirty="0"/>
              <a:t>Multiply the input sample with the Reference ‘sample’ and filter</a:t>
            </a:r>
          </a:p>
          <a:p>
            <a:pPr marL="285750" indent="-285750">
              <a:buFont typeface="Arial" panose="020B0604020202020204" pitchFamily="34" charset="0"/>
              <a:buChar char="•"/>
            </a:pPr>
            <a:r>
              <a:rPr lang="en-IE" b="1" dirty="0"/>
              <a:t>Generate the Rectangular Reference frequency </a:t>
            </a:r>
            <a:r>
              <a:rPr lang="en-IE" dirty="0"/>
              <a:t>for the D.U.T.</a:t>
            </a:r>
          </a:p>
          <a:p>
            <a:pPr marL="742950" lvl="1" indent="-285750">
              <a:buFont typeface="Arial" panose="020B0604020202020204" pitchFamily="34" charset="0"/>
              <a:buChar char="•"/>
            </a:pPr>
            <a:r>
              <a:rPr lang="en-IE" dirty="0"/>
              <a:t>This is in phase with the Internally used sinusoidal Reference</a:t>
            </a:r>
          </a:p>
          <a:p>
            <a:pPr marL="285750" indent="-285750">
              <a:buFont typeface="Arial" panose="020B0604020202020204" pitchFamily="34" charset="0"/>
              <a:buChar char="•"/>
            </a:pPr>
            <a:endParaRPr lang="en-IE" dirty="0"/>
          </a:p>
        </p:txBody>
      </p:sp>
      <p:sp>
        <p:nvSpPr>
          <p:cNvPr id="9" name="Rectangle: Rounded Corners 8">
            <a:extLst>
              <a:ext uri="{FF2B5EF4-FFF2-40B4-BE49-F238E27FC236}">
                <a16:creationId xmlns:a16="http://schemas.microsoft.com/office/drawing/2014/main" id="{C288036D-9515-9DA7-E282-1D02F69CF586}"/>
              </a:ext>
            </a:extLst>
          </p:cNvPr>
          <p:cNvSpPr/>
          <p:nvPr/>
        </p:nvSpPr>
        <p:spPr>
          <a:xfrm>
            <a:off x="3371088" y="2469991"/>
            <a:ext cx="1088136" cy="200054"/>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0 to 199</a:t>
            </a:r>
          </a:p>
        </p:txBody>
      </p:sp>
      <p:cxnSp>
        <p:nvCxnSpPr>
          <p:cNvPr id="11" name="Straight Arrow Connector 10">
            <a:extLst>
              <a:ext uri="{FF2B5EF4-FFF2-40B4-BE49-F238E27FC236}">
                <a16:creationId xmlns:a16="http://schemas.microsoft.com/office/drawing/2014/main" id="{B1B8C480-FDCA-82D5-7EAB-9569AF6320FF}"/>
              </a:ext>
            </a:extLst>
          </p:cNvPr>
          <p:cNvCxnSpPr>
            <a:cxnSpLocks/>
            <a:stCxn id="9" idx="2"/>
          </p:cNvCxnSpPr>
          <p:nvPr/>
        </p:nvCxnSpPr>
        <p:spPr>
          <a:xfrm>
            <a:off x="3915156" y="2670045"/>
            <a:ext cx="131064" cy="75895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554253C6-89CF-8561-1F25-3DC02B6F7BF5}"/>
              </a:ext>
            </a:extLst>
          </p:cNvPr>
          <p:cNvSpPr/>
          <p:nvPr/>
        </p:nvSpPr>
        <p:spPr>
          <a:xfrm>
            <a:off x="4888992" y="2478023"/>
            <a:ext cx="4300728" cy="200053"/>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For 1KHz: 200 samples per REF period</a:t>
            </a:r>
          </a:p>
        </p:txBody>
      </p:sp>
      <p:cxnSp>
        <p:nvCxnSpPr>
          <p:cNvPr id="13" name="Straight Arrow Connector 12">
            <a:extLst>
              <a:ext uri="{FF2B5EF4-FFF2-40B4-BE49-F238E27FC236}">
                <a16:creationId xmlns:a16="http://schemas.microsoft.com/office/drawing/2014/main" id="{07E69062-444C-0A69-9ABF-369ECAB16018}"/>
              </a:ext>
            </a:extLst>
          </p:cNvPr>
          <p:cNvCxnSpPr>
            <a:cxnSpLocks/>
            <a:stCxn id="12" idx="2"/>
          </p:cNvCxnSpPr>
          <p:nvPr/>
        </p:nvCxnSpPr>
        <p:spPr>
          <a:xfrm flipH="1">
            <a:off x="5440680" y="2678076"/>
            <a:ext cx="1598676" cy="750924"/>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F4717716-CC53-340D-81FD-E75427F96BAD}"/>
              </a:ext>
            </a:extLst>
          </p:cNvPr>
          <p:cNvSpPr/>
          <p:nvPr/>
        </p:nvSpPr>
        <p:spPr>
          <a:xfrm>
            <a:off x="274320" y="479394"/>
            <a:ext cx="3364992" cy="550733"/>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Input is sampled 200 times for the 1ms REF period (1KHz)</a:t>
            </a:r>
          </a:p>
        </p:txBody>
      </p:sp>
      <p:cxnSp>
        <p:nvCxnSpPr>
          <p:cNvPr id="20" name="Straight Arrow Connector 19">
            <a:extLst>
              <a:ext uri="{FF2B5EF4-FFF2-40B4-BE49-F238E27FC236}">
                <a16:creationId xmlns:a16="http://schemas.microsoft.com/office/drawing/2014/main" id="{CF4C8FAE-F642-00F1-6A53-D8FAA2DF0303}"/>
              </a:ext>
            </a:extLst>
          </p:cNvPr>
          <p:cNvCxnSpPr>
            <a:cxnSpLocks/>
            <a:stCxn id="19" idx="2"/>
          </p:cNvCxnSpPr>
          <p:nvPr/>
        </p:nvCxnSpPr>
        <p:spPr>
          <a:xfrm flipH="1">
            <a:off x="950976" y="1030127"/>
            <a:ext cx="1005840" cy="871892"/>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id="{74EFF0BC-AD46-EC80-3F96-37A9949D663E}"/>
              </a:ext>
            </a:extLst>
          </p:cNvPr>
          <p:cNvSpPr/>
          <p:nvPr/>
        </p:nvSpPr>
        <p:spPr>
          <a:xfrm>
            <a:off x="1078992" y="2260731"/>
            <a:ext cx="1417320" cy="513045"/>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Sin (0 to 2</a:t>
            </a:r>
            <a:r>
              <a:rPr lang="el-GR" dirty="0">
                <a:solidFill>
                  <a:schemeClr val="tx1"/>
                </a:solidFill>
              </a:rPr>
              <a:t>π</a:t>
            </a:r>
            <a:r>
              <a:rPr lang="en-IE" dirty="0">
                <a:solidFill>
                  <a:schemeClr val="tx1"/>
                </a:solidFill>
              </a:rPr>
              <a:t>)</a:t>
            </a:r>
            <a:r>
              <a:rPr lang="el-GR" dirty="0">
                <a:solidFill>
                  <a:schemeClr val="tx1"/>
                </a:solidFill>
              </a:rPr>
              <a:t> </a:t>
            </a:r>
            <a:r>
              <a:rPr lang="en-IE" dirty="0">
                <a:solidFill>
                  <a:schemeClr val="tx1"/>
                </a:solidFill>
              </a:rPr>
              <a:t>in 200 steps</a:t>
            </a:r>
          </a:p>
        </p:txBody>
      </p:sp>
      <p:cxnSp>
        <p:nvCxnSpPr>
          <p:cNvPr id="24" name="Straight Arrow Connector 23">
            <a:extLst>
              <a:ext uri="{FF2B5EF4-FFF2-40B4-BE49-F238E27FC236}">
                <a16:creationId xmlns:a16="http://schemas.microsoft.com/office/drawing/2014/main" id="{367E93D5-9FDE-941A-1268-557FE962C000}"/>
              </a:ext>
            </a:extLst>
          </p:cNvPr>
          <p:cNvCxnSpPr>
            <a:cxnSpLocks/>
            <a:stCxn id="23" idx="2"/>
          </p:cNvCxnSpPr>
          <p:nvPr/>
        </p:nvCxnSpPr>
        <p:spPr>
          <a:xfrm>
            <a:off x="1787652" y="2773776"/>
            <a:ext cx="204978" cy="637918"/>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9107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DA8C-37FE-7EB3-99EC-723143EC7A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A2270-0571-F936-4404-8ADFD5147281}"/>
              </a:ext>
            </a:extLst>
          </p:cNvPr>
          <p:cNvSpPr>
            <a:spLocks noGrp="1"/>
          </p:cNvSpPr>
          <p:nvPr>
            <p:ph type="title"/>
          </p:nvPr>
        </p:nvSpPr>
        <p:spPr>
          <a:xfrm>
            <a:off x="0" y="1"/>
            <a:ext cx="12192000" cy="479393"/>
          </a:xfrm>
        </p:spPr>
        <p:txBody>
          <a:bodyPr>
            <a:normAutofit fontScale="90000"/>
          </a:bodyPr>
          <a:lstStyle/>
          <a:p>
            <a:pPr algn="ctr"/>
            <a:r>
              <a:rPr lang="en-US" dirty="0"/>
              <a:t>Sinus calculation</a:t>
            </a:r>
            <a:endParaRPr lang="en-IE" dirty="0"/>
          </a:p>
        </p:txBody>
      </p:sp>
      <p:pic>
        <p:nvPicPr>
          <p:cNvPr id="5" name="Picture 4">
            <a:extLst>
              <a:ext uri="{FF2B5EF4-FFF2-40B4-BE49-F238E27FC236}">
                <a16:creationId xmlns:a16="http://schemas.microsoft.com/office/drawing/2014/main" id="{CC452FE9-4AF4-3DDB-70CD-C14B8A0E475C}"/>
              </a:ext>
            </a:extLst>
          </p:cNvPr>
          <p:cNvPicPr>
            <a:picLocks noChangeAspect="1"/>
          </p:cNvPicPr>
          <p:nvPr/>
        </p:nvPicPr>
        <p:blipFill>
          <a:blip r:embed="rId2"/>
          <a:stretch>
            <a:fillRect/>
          </a:stretch>
        </p:blipFill>
        <p:spPr>
          <a:xfrm>
            <a:off x="3009469" y="461548"/>
            <a:ext cx="6173061" cy="5934903"/>
          </a:xfrm>
          <a:prstGeom prst="rect">
            <a:avLst/>
          </a:prstGeom>
        </p:spPr>
      </p:pic>
    </p:spTree>
    <p:extLst>
      <p:ext uri="{BB962C8B-B14F-4D97-AF65-F5344CB8AC3E}">
        <p14:creationId xmlns:p14="http://schemas.microsoft.com/office/powerpoint/2010/main" val="3451266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B30D7-1FE2-00A4-BD2E-3D3C6E2DD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186E7-B12E-B24C-9F53-B1A8C461774F}"/>
              </a:ext>
            </a:extLst>
          </p:cNvPr>
          <p:cNvSpPr>
            <a:spLocks noGrp="1"/>
          </p:cNvSpPr>
          <p:nvPr>
            <p:ph type="title"/>
          </p:nvPr>
        </p:nvSpPr>
        <p:spPr>
          <a:xfrm>
            <a:off x="0" y="1"/>
            <a:ext cx="12192000" cy="479393"/>
          </a:xfrm>
        </p:spPr>
        <p:txBody>
          <a:bodyPr>
            <a:normAutofit fontScale="90000"/>
          </a:bodyPr>
          <a:lstStyle/>
          <a:p>
            <a:pPr algn="ctr"/>
            <a:r>
              <a:rPr lang="en-US" dirty="0"/>
              <a:t>Possible upgrades</a:t>
            </a:r>
            <a:endParaRPr lang="en-IE" dirty="0"/>
          </a:p>
        </p:txBody>
      </p:sp>
      <p:sp>
        <p:nvSpPr>
          <p:cNvPr id="3" name="TextBox 2">
            <a:extLst>
              <a:ext uri="{FF2B5EF4-FFF2-40B4-BE49-F238E27FC236}">
                <a16:creationId xmlns:a16="http://schemas.microsoft.com/office/drawing/2014/main" id="{6B22A74F-513A-401B-B496-E702DD9ED8E2}"/>
              </a:ext>
            </a:extLst>
          </p:cNvPr>
          <p:cNvSpPr txBox="1"/>
          <p:nvPr/>
        </p:nvSpPr>
        <p:spPr>
          <a:xfrm>
            <a:off x="447866" y="2093976"/>
            <a:ext cx="9663799" cy="5078313"/>
          </a:xfrm>
          <a:prstGeom prst="rect">
            <a:avLst/>
          </a:prstGeom>
          <a:noFill/>
        </p:spPr>
        <p:txBody>
          <a:bodyPr wrap="none" rtlCol="0">
            <a:spAutoFit/>
          </a:bodyPr>
          <a:lstStyle/>
          <a:p>
            <a:r>
              <a:rPr lang="en-IE" b="1" dirty="0"/>
              <a:t>Sync the sampling</a:t>
            </a:r>
          </a:p>
          <a:p>
            <a:pPr marL="285750" indent="-285750">
              <a:buFont typeface="Arial" panose="020B0604020202020204" pitchFamily="34" charset="0"/>
              <a:buChar char="•"/>
            </a:pPr>
            <a:r>
              <a:rPr lang="en-IE" dirty="0"/>
              <a:t>Use main/aux SNT-LIA-MPU boards with updated firmware</a:t>
            </a:r>
          </a:p>
          <a:p>
            <a:pPr marL="285750" indent="-285750">
              <a:buFont typeface="Arial" panose="020B0604020202020204" pitchFamily="34" charset="0"/>
              <a:buChar char="•"/>
            </a:pPr>
            <a:r>
              <a:rPr lang="en-IE" dirty="0"/>
              <a:t>Aux LIA board sampling interrupt is driven from the main</a:t>
            </a:r>
          </a:p>
          <a:p>
            <a:pPr marL="742950" lvl="1" indent="-285750">
              <a:buFont typeface="Arial" panose="020B0604020202020204" pitchFamily="34" charset="0"/>
              <a:buChar char="•"/>
            </a:pPr>
            <a:r>
              <a:rPr lang="en-IE" dirty="0"/>
              <a:t>Main outputs the sampling frequency on a new output pin</a:t>
            </a:r>
          </a:p>
          <a:p>
            <a:pPr marL="742950" lvl="1" indent="-285750">
              <a:buFont typeface="Arial" panose="020B0604020202020204" pitchFamily="34" charset="0"/>
              <a:buChar char="•"/>
            </a:pPr>
            <a:r>
              <a:rPr lang="en-IE" dirty="0"/>
              <a:t>Aux receives the sampling frequency in a new input pin </a:t>
            </a:r>
          </a:p>
          <a:p>
            <a:pPr marL="285750" indent="-285750">
              <a:buFont typeface="Arial" panose="020B0604020202020204" pitchFamily="34" charset="0"/>
              <a:buChar char="•"/>
            </a:pPr>
            <a:r>
              <a:rPr lang="en-IE" dirty="0"/>
              <a:t>Aux sampling interrupt(200KHz) is generated from the input pin, not from internal timer</a:t>
            </a:r>
          </a:p>
          <a:p>
            <a:pPr marL="285750" indent="-285750">
              <a:buFont typeface="Arial" panose="020B0604020202020204" pitchFamily="34" charset="0"/>
              <a:buChar char="•"/>
            </a:pPr>
            <a:endParaRPr lang="en-IE" dirty="0"/>
          </a:p>
          <a:p>
            <a:r>
              <a:rPr lang="en-IE" b="1" dirty="0"/>
              <a:t>Sample an external sinusoidal reference</a:t>
            </a:r>
          </a:p>
          <a:p>
            <a:pPr marL="285750" indent="-285750">
              <a:buFont typeface="Arial" panose="020B0604020202020204" pitchFamily="34" charset="0"/>
              <a:buChar char="•"/>
            </a:pPr>
            <a:r>
              <a:rPr lang="en-IE" dirty="0"/>
              <a:t>Use a 2</a:t>
            </a:r>
            <a:r>
              <a:rPr lang="en-IE" baseline="30000" dirty="0"/>
              <a:t>nd</a:t>
            </a:r>
            <a:r>
              <a:rPr lang="en-IE" dirty="0"/>
              <a:t> ADC analogue input pin</a:t>
            </a:r>
          </a:p>
          <a:p>
            <a:pPr marL="285750" indent="-285750">
              <a:buFont typeface="Arial" panose="020B0604020202020204" pitchFamily="34" charset="0"/>
              <a:buChar char="•"/>
            </a:pPr>
            <a:r>
              <a:rPr lang="en-IE" dirty="0"/>
              <a:t>Apply external sinusoidal external Reference to the new ADC analogue input</a:t>
            </a:r>
          </a:p>
          <a:p>
            <a:pPr marL="285750" indent="-285750">
              <a:buFont typeface="Arial" panose="020B0604020202020204" pitchFamily="34" charset="0"/>
              <a:buChar char="•"/>
            </a:pPr>
            <a:r>
              <a:rPr lang="en-IE" dirty="0"/>
              <a:t>Update the Firmware</a:t>
            </a:r>
          </a:p>
          <a:p>
            <a:pPr marL="742950" lvl="1" indent="-285750">
              <a:buFont typeface="Arial" panose="020B0604020202020204" pitchFamily="34" charset="0"/>
              <a:buChar char="•"/>
            </a:pPr>
            <a:r>
              <a:rPr lang="en-IE" dirty="0"/>
              <a:t>Use the external ADC sampled sinusoidal Reference, instead the internally generated </a:t>
            </a:r>
          </a:p>
          <a:p>
            <a:pPr marL="285750" indent="-285750">
              <a:buFont typeface="Arial" panose="020B0604020202020204" pitchFamily="34" charset="0"/>
              <a:buChar char="•"/>
            </a:pPr>
            <a:endParaRPr lang="en-IE" dirty="0"/>
          </a:p>
          <a:p>
            <a:r>
              <a:rPr lang="en-IE" b="1" dirty="0"/>
              <a:t>Monitor the internally generated sinusoidal Reference</a:t>
            </a:r>
          </a:p>
          <a:p>
            <a:pPr marL="285750" indent="-285750">
              <a:buFont typeface="Arial" panose="020B0604020202020204" pitchFamily="34" charset="0"/>
              <a:buChar char="•"/>
            </a:pPr>
            <a:r>
              <a:rPr lang="en-IE" dirty="0"/>
              <a:t>Add a new DAC chip and connect external oscilloscope for monitoring</a:t>
            </a:r>
          </a:p>
          <a:p>
            <a:pPr marL="742950" lvl="1" indent="-285750">
              <a:buFont typeface="Arial" panose="020B0604020202020204" pitchFamily="34" charset="0"/>
              <a:buChar char="•"/>
            </a:pPr>
            <a:r>
              <a:rPr lang="en-IE" dirty="0"/>
              <a:t>Alternatively, export the sinusoidal Reference to a PWM output, without using a new DAC</a:t>
            </a:r>
          </a:p>
          <a:p>
            <a:pPr marL="285750" indent="-285750">
              <a:buFont typeface="Arial" panose="020B0604020202020204" pitchFamily="34" charset="0"/>
              <a:buChar char="•"/>
            </a:pPr>
            <a:r>
              <a:rPr lang="en-IE" dirty="0"/>
              <a:t>Update the firmware to export the sinusoidal Reference to DAC, or the PWM output</a:t>
            </a:r>
          </a:p>
          <a:p>
            <a:pPr marL="285750" indent="-285750">
              <a:buFont typeface="Arial" panose="020B0604020202020204" pitchFamily="34" charset="0"/>
              <a:buChar char="•"/>
            </a:pPr>
            <a:endParaRPr lang="en-IE" dirty="0"/>
          </a:p>
        </p:txBody>
      </p:sp>
      <p:sp>
        <p:nvSpPr>
          <p:cNvPr id="4" name="Rectangle: Rounded Corners 3">
            <a:extLst>
              <a:ext uri="{FF2B5EF4-FFF2-40B4-BE49-F238E27FC236}">
                <a16:creationId xmlns:a16="http://schemas.microsoft.com/office/drawing/2014/main" id="{956C6B83-9642-9A08-CB78-8D8B8DADE70D}"/>
              </a:ext>
            </a:extLst>
          </p:cNvPr>
          <p:cNvSpPr/>
          <p:nvPr/>
        </p:nvSpPr>
        <p:spPr>
          <a:xfrm>
            <a:off x="7214616" y="689706"/>
            <a:ext cx="4032504" cy="901350"/>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Main</a:t>
            </a:r>
          </a:p>
          <a:p>
            <a:pPr algn="ctr"/>
            <a:r>
              <a:rPr lang="en-IE" dirty="0">
                <a:solidFill>
                  <a:schemeClr val="tx1"/>
                </a:solidFill>
              </a:rPr>
              <a:t>LIA</a:t>
            </a:r>
          </a:p>
        </p:txBody>
      </p:sp>
      <p:sp>
        <p:nvSpPr>
          <p:cNvPr id="6" name="Rectangle: Rounded Corners 5">
            <a:extLst>
              <a:ext uri="{FF2B5EF4-FFF2-40B4-BE49-F238E27FC236}">
                <a16:creationId xmlns:a16="http://schemas.microsoft.com/office/drawing/2014/main" id="{3C7040A5-DDBE-BD5C-A508-72A26B5ABDF1}"/>
              </a:ext>
            </a:extLst>
          </p:cNvPr>
          <p:cNvSpPr/>
          <p:nvPr/>
        </p:nvSpPr>
        <p:spPr>
          <a:xfrm>
            <a:off x="7214616" y="2304288"/>
            <a:ext cx="4032504" cy="901350"/>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AUX</a:t>
            </a:r>
          </a:p>
          <a:p>
            <a:pPr algn="ctr"/>
            <a:r>
              <a:rPr lang="en-IE" dirty="0">
                <a:solidFill>
                  <a:schemeClr val="tx1"/>
                </a:solidFill>
              </a:rPr>
              <a:t>LIA</a:t>
            </a:r>
          </a:p>
        </p:txBody>
      </p:sp>
      <p:cxnSp>
        <p:nvCxnSpPr>
          <p:cNvPr id="7" name="Straight Arrow Connector 6">
            <a:extLst>
              <a:ext uri="{FF2B5EF4-FFF2-40B4-BE49-F238E27FC236}">
                <a16:creationId xmlns:a16="http://schemas.microsoft.com/office/drawing/2014/main" id="{1E12346E-CA0F-1006-6031-6E11CDDE0736}"/>
              </a:ext>
            </a:extLst>
          </p:cNvPr>
          <p:cNvCxnSpPr>
            <a:cxnSpLocks/>
            <a:stCxn id="4" idx="2"/>
            <a:endCxn id="6" idx="0"/>
          </p:cNvCxnSpPr>
          <p:nvPr/>
        </p:nvCxnSpPr>
        <p:spPr>
          <a:xfrm>
            <a:off x="9230868" y="1591056"/>
            <a:ext cx="0" cy="7132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6C19401-2C43-42EA-7BD1-5598B75C09E8}"/>
              </a:ext>
            </a:extLst>
          </p:cNvPr>
          <p:cNvSpPr txBox="1"/>
          <p:nvPr/>
        </p:nvSpPr>
        <p:spPr>
          <a:xfrm>
            <a:off x="9160764" y="1724644"/>
            <a:ext cx="950901" cy="369332"/>
          </a:xfrm>
          <a:prstGeom prst="rect">
            <a:avLst/>
          </a:prstGeom>
          <a:noFill/>
        </p:spPr>
        <p:txBody>
          <a:bodyPr wrap="none" rtlCol="0">
            <a:spAutoFit/>
          </a:bodyPr>
          <a:lstStyle/>
          <a:p>
            <a:r>
              <a:rPr lang="en-IE" dirty="0"/>
              <a:t>200KHz</a:t>
            </a:r>
          </a:p>
        </p:txBody>
      </p:sp>
      <p:sp>
        <p:nvSpPr>
          <p:cNvPr id="17" name="Rectangle: Rounded Corners 16">
            <a:extLst>
              <a:ext uri="{FF2B5EF4-FFF2-40B4-BE49-F238E27FC236}">
                <a16:creationId xmlns:a16="http://schemas.microsoft.com/office/drawing/2014/main" id="{04DE12B2-5E01-1340-AFEA-E7D87327D94B}"/>
              </a:ext>
            </a:extLst>
          </p:cNvPr>
          <p:cNvSpPr/>
          <p:nvPr/>
        </p:nvSpPr>
        <p:spPr>
          <a:xfrm>
            <a:off x="7373112" y="833272"/>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1111187F-F7C5-3CE6-C67A-67CD1AA6FB91}"/>
              </a:ext>
            </a:extLst>
          </p:cNvPr>
          <p:cNvSpPr/>
          <p:nvPr/>
        </p:nvSpPr>
        <p:spPr>
          <a:xfrm>
            <a:off x="7373112" y="1218890"/>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5F090A7F-6734-6CE8-0E70-9DC38443BD83}"/>
              </a:ext>
            </a:extLst>
          </p:cNvPr>
          <p:cNvCxnSpPr>
            <a:cxnSpLocks/>
            <a:stCxn id="17" idx="3"/>
          </p:cNvCxnSpPr>
          <p:nvPr/>
        </p:nvCxnSpPr>
        <p:spPr>
          <a:xfrm>
            <a:off x="8183880" y="963574"/>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E49D41A-50D7-01C3-9825-C45FCA0D6836}"/>
              </a:ext>
            </a:extLst>
          </p:cNvPr>
          <p:cNvCxnSpPr>
            <a:cxnSpLocks/>
          </p:cNvCxnSpPr>
          <p:nvPr/>
        </p:nvCxnSpPr>
        <p:spPr>
          <a:xfrm>
            <a:off x="8183880" y="1358742"/>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4628A73E-2050-8E07-E179-512A23BF47DD}"/>
              </a:ext>
            </a:extLst>
          </p:cNvPr>
          <p:cNvSpPr/>
          <p:nvPr/>
        </p:nvSpPr>
        <p:spPr>
          <a:xfrm>
            <a:off x="7373112" y="2442971"/>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26" name="Rectangle: Rounded Corners 25">
            <a:extLst>
              <a:ext uri="{FF2B5EF4-FFF2-40B4-BE49-F238E27FC236}">
                <a16:creationId xmlns:a16="http://schemas.microsoft.com/office/drawing/2014/main" id="{7A3352FF-42CF-F88F-FE49-8DA51F0DE7E4}"/>
              </a:ext>
            </a:extLst>
          </p:cNvPr>
          <p:cNvSpPr/>
          <p:nvPr/>
        </p:nvSpPr>
        <p:spPr>
          <a:xfrm>
            <a:off x="7373112" y="2828589"/>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7" name="Straight Arrow Connector 26">
            <a:extLst>
              <a:ext uri="{FF2B5EF4-FFF2-40B4-BE49-F238E27FC236}">
                <a16:creationId xmlns:a16="http://schemas.microsoft.com/office/drawing/2014/main" id="{D15D84DE-C037-84BA-FDEA-EBF0A32812E7}"/>
              </a:ext>
            </a:extLst>
          </p:cNvPr>
          <p:cNvCxnSpPr>
            <a:cxnSpLocks/>
            <a:stCxn id="25" idx="3"/>
          </p:cNvCxnSpPr>
          <p:nvPr/>
        </p:nvCxnSpPr>
        <p:spPr>
          <a:xfrm>
            <a:off x="8183880" y="2573273"/>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1A7374A-D649-2515-3D5D-2050FB0A2FBC}"/>
              </a:ext>
            </a:extLst>
          </p:cNvPr>
          <p:cNvCxnSpPr>
            <a:cxnSpLocks/>
          </p:cNvCxnSpPr>
          <p:nvPr/>
        </p:nvCxnSpPr>
        <p:spPr>
          <a:xfrm>
            <a:off x="8183880" y="2968441"/>
            <a:ext cx="34442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E6812D7-51EE-7152-3D6A-408C4A458D08}"/>
              </a:ext>
            </a:extLst>
          </p:cNvPr>
          <p:cNvCxnSpPr>
            <a:cxnSpLocks/>
          </p:cNvCxnSpPr>
          <p:nvPr/>
        </p:nvCxnSpPr>
        <p:spPr>
          <a:xfrm>
            <a:off x="6821424" y="984244"/>
            <a:ext cx="55168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FA4EE3A-EE0D-DB76-6F77-28D057A53DE0}"/>
              </a:ext>
            </a:extLst>
          </p:cNvPr>
          <p:cNvCxnSpPr>
            <a:cxnSpLocks/>
          </p:cNvCxnSpPr>
          <p:nvPr/>
        </p:nvCxnSpPr>
        <p:spPr>
          <a:xfrm>
            <a:off x="6803136" y="1379412"/>
            <a:ext cx="5699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EB14261-E56C-E8EC-B6BE-31466DDFA4DE}"/>
              </a:ext>
            </a:extLst>
          </p:cNvPr>
          <p:cNvCxnSpPr>
            <a:cxnSpLocks/>
          </p:cNvCxnSpPr>
          <p:nvPr/>
        </p:nvCxnSpPr>
        <p:spPr>
          <a:xfrm>
            <a:off x="6821424" y="2573273"/>
            <a:ext cx="55168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44C500E-2B59-3C73-3800-2E315058793B}"/>
              </a:ext>
            </a:extLst>
          </p:cNvPr>
          <p:cNvCxnSpPr>
            <a:cxnSpLocks/>
          </p:cNvCxnSpPr>
          <p:nvPr/>
        </p:nvCxnSpPr>
        <p:spPr>
          <a:xfrm>
            <a:off x="6803136" y="2968441"/>
            <a:ext cx="5699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4B88-BE56-C42E-2099-167CB2C44186}"/>
            </a:ext>
          </a:extLst>
        </p:cNvPr>
        <p:cNvGrpSpPr/>
        <p:nvPr/>
      </p:nvGrpSpPr>
      <p:grpSpPr>
        <a:xfrm>
          <a:off x="0" y="0"/>
          <a:ext cx="0" cy="0"/>
          <a:chOff x="0" y="0"/>
          <a:chExt cx="0" cy="0"/>
        </a:xfrm>
      </p:grpSpPr>
      <p:pic>
        <p:nvPicPr>
          <p:cNvPr id="145" name="Picture 144">
            <a:extLst>
              <a:ext uri="{FF2B5EF4-FFF2-40B4-BE49-F238E27FC236}">
                <a16:creationId xmlns:a16="http://schemas.microsoft.com/office/drawing/2014/main" id="{CB822550-9208-7118-B284-C4F1A5C9A60C}"/>
              </a:ext>
            </a:extLst>
          </p:cNvPr>
          <p:cNvPicPr>
            <a:picLocks noChangeAspect="1"/>
          </p:cNvPicPr>
          <p:nvPr/>
        </p:nvPicPr>
        <p:blipFill>
          <a:blip r:embed="rId3"/>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065BCB8C-7320-B342-8A04-0CA41DEE33A4}"/>
              </a:ext>
            </a:extLst>
          </p:cNvPr>
          <p:cNvSpPr/>
          <p:nvPr/>
        </p:nvSpPr>
        <p:spPr>
          <a:xfrm>
            <a:off x="1336551" y="500987"/>
            <a:ext cx="6757410" cy="5163674"/>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A75D5FFD-EACF-0337-D31A-230CD65F1CAA}"/>
              </a:ext>
            </a:extLst>
          </p:cNvPr>
          <p:cNvSpPr>
            <a:spLocks noGrp="1"/>
          </p:cNvSpPr>
          <p:nvPr>
            <p:ph type="title"/>
          </p:nvPr>
        </p:nvSpPr>
        <p:spPr>
          <a:xfrm>
            <a:off x="0" y="2"/>
            <a:ext cx="9886950" cy="381398"/>
          </a:xfrm>
        </p:spPr>
        <p:txBody>
          <a:bodyPr>
            <a:noAutofit/>
          </a:bodyPr>
          <a:lstStyle/>
          <a:p>
            <a:pPr algn="ctr"/>
            <a:r>
              <a:rPr lang="en-US" sz="3600" dirty="0"/>
              <a:t>LIA Sampling interrupt: Upgrade for 2</a:t>
            </a:r>
            <a:r>
              <a:rPr lang="en-US" sz="3600" baseline="30000" dirty="0"/>
              <a:t>nd</a:t>
            </a:r>
            <a:r>
              <a:rPr lang="en-US" sz="3600" dirty="0"/>
              <a:t> Input</a:t>
            </a:r>
            <a:endParaRPr lang="en-IE" sz="3600" dirty="0"/>
          </a:p>
        </p:txBody>
      </p:sp>
      <p:sp>
        <p:nvSpPr>
          <p:cNvPr id="17" name="Rectangle: Rounded Corners 16">
            <a:extLst>
              <a:ext uri="{FF2B5EF4-FFF2-40B4-BE49-F238E27FC236}">
                <a16:creationId xmlns:a16="http://schemas.microsoft.com/office/drawing/2014/main" id="{181432A3-D425-073B-E974-94CD7A947337}"/>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7979C646-9B5E-6929-7692-8C692F2225A0}"/>
              </a:ext>
            </a:extLst>
          </p:cNvPr>
          <p:cNvSpPr/>
          <p:nvPr/>
        </p:nvSpPr>
        <p:spPr>
          <a:xfrm>
            <a:off x="2636520" y="2414468"/>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184F9EEC-1382-FAEF-A351-43F5E1C7C864}"/>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DC6899C-00A8-0C92-5B1D-43F32E8F291A}"/>
              </a:ext>
            </a:extLst>
          </p:cNvPr>
          <p:cNvCxnSpPr>
            <a:cxnSpLocks/>
            <a:stCxn id="32" idx="3"/>
            <a:endCxn id="17" idx="1"/>
          </p:cNvCxnSpPr>
          <p:nvPr/>
        </p:nvCxnSpPr>
        <p:spPr>
          <a:xfrm flipV="1">
            <a:off x="993302" y="1381780"/>
            <a:ext cx="1643218" cy="17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17DCE43E-3F04-CEAD-9BC5-C1C276C97E3F}"/>
              </a:ext>
            </a:extLst>
          </p:cNvPr>
          <p:cNvSpPr/>
          <p:nvPr/>
        </p:nvSpPr>
        <p:spPr>
          <a:xfrm>
            <a:off x="5983224" y="930034"/>
            <a:ext cx="1011385" cy="90135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p>
        </p:txBody>
      </p:sp>
      <p:sp>
        <p:nvSpPr>
          <p:cNvPr id="15" name="Oval 14">
            <a:extLst>
              <a:ext uri="{FF2B5EF4-FFF2-40B4-BE49-F238E27FC236}">
                <a16:creationId xmlns:a16="http://schemas.microsoft.com/office/drawing/2014/main" id="{3F67DC55-568B-FDA1-2925-0B08B9948183}"/>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cxnSp>
        <p:nvCxnSpPr>
          <p:cNvPr id="19" name="Connector: Elbow 18">
            <a:extLst>
              <a:ext uri="{FF2B5EF4-FFF2-40B4-BE49-F238E27FC236}">
                <a16:creationId xmlns:a16="http://schemas.microsoft.com/office/drawing/2014/main" id="{563335BA-F084-2FC8-A0B7-32CA1F881C3A}"/>
              </a:ext>
            </a:extLst>
          </p:cNvPr>
          <p:cNvCxnSpPr>
            <a:cxnSpLocks/>
            <a:stCxn id="18" idx="3"/>
            <a:endCxn id="15" idx="4"/>
          </p:cNvCxnSpPr>
          <p:nvPr/>
        </p:nvCxnSpPr>
        <p:spPr>
          <a:xfrm flipV="1">
            <a:off x="3447288" y="1732706"/>
            <a:ext cx="1267968" cy="81206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8654FFFD-9DEA-6CF3-2959-B7339CA5AEED}"/>
              </a:ext>
            </a:extLst>
          </p:cNvPr>
          <p:cNvPicPr>
            <a:picLocks noChangeAspect="1"/>
          </p:cNvPicPr>
          <p:nvPr/>
        </p:nvPicPr>
        <p:blipFill>
          <a:blip r:embed="rId4"/>
          <a:stretch>
            <a:fillRect/>
          </a:stretch>
        </p:blipFill>
        <p:spPr>
          <a:xfrm>
            <a:off x="568291" y="1160014"/>
            <a:ext cx="425011" cy="479393"/>
          </a:xfrm>
          <a:prstGeom prst="rect">
            <a:avLst/>
          </a:prstGeom>
        </p:spPr>
      </p:pic>
      <p:cxnSp>
        <p:nvCxnSpPr>
          <p:cNvPr id="40" name="Straight Arrow Connector 39">
            <a:extLst>
              <a:ext uri="{FF2B5EF4-FFF2-40B4-BE49-F238E27FC236}">
                <a16:creationId xmlns:a16="http://schemas.microsoft.com/office/drawing/2014/main" id="{4AF0009A-49D3-4C2F-D14B-42A98A986676}"/>
              </a:ext>
            </a:extLst>
          </p:cNvPr>
          <p:cNvCxnSpPr>
            <a:cxnSpLocks/>
            <a:stCxn id="15" idx="6"/>
            <a:endCxn id="14" idx="1"/>
          </p:cNvCxnSpPr>
          <p:nvPr/>
        </p:nvCxnSpPr>
        <p:spPr>
          <a:xfrm>
            <a:off x="5077968" y="1376090"/>
            <a:ext cx="905256" cy="46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E6CDB4F-2E87-FB4B-993E-410135152187}"/>
              </a:ext>
            </a:extLst>
          </p:cNvPr>
          <p:cNvCxnSpPr>
            <a:cxnSpLocks/>
          </p:cNvCxnSpPr>
          <p:nvPr/>
        </p:nvCxnSpPr>
        <p:spPr>
          <a:xfrm>
            <a:off x="6994609" y="1160014"/>
            <a:ext cx="36067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D34D4F32-45E7-9D87-3DA8-B6F4D7740B21}"/>
              </a:ext>
            </a:extLst>
          </p:cNvPr>
          <p:cNvCxnSpPr>
            <a:cxnSpLocks/>
          </p:cNvCxnSpPr>
          <p:nvPr/>
        </p:nvCxnSpPr>
        <p:spPr>
          <a:xfrm>
            <a:off x="6994609" y="1639407"/>
            <a:ext cx="2195111"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72895394-0836-E313-E892-B9EAA69EBA73}"/>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718A3F7E-3E09-D011-41D0-951D1325A5A6}"/>
              </a:ext>
            </a:extLst>
          </p:cNvPr>
          <p:cNvSpPr txBox="1"/>
          <p:nvPr/>
        </p:nvSpPr>
        <p:spPr>
          <a:xfrm>
            <a:off x="3447288" y="2264516"/>
            <a:ext cx="1417045" cy="307777"/>
          </a:xfrm>
          <a:prstGeom prst="rect">
            <a:avLst/>
          </a:prstGeom>
          <a:noFill/>
        </p:spPr>
        <p:txBody>
          <a:bodyPr wrap="square" rtlCol="0">
            <a:spAutoFit/>
          </a:bodyPr>
          <a:lstStyle/>
          <a:p>
            <a:r>
              <a:rPr lang="en-IE" sz="1400" dirty="0">
                <a:latin typeface="Agency FB" panose="020B0503020202020204" pitchFamily="34" charset="0"/>
              </a:rPr>
              <a:t>2</a:t>
            </a:r>
            <a:r>
              <a:rPr lang="en-IE" sz="1400" baseline="30000" dirty="0">
                <a:latin typeface="Agency FB" panose="020B0503020202020204" pitchFamily="34" charset="0"/>
              </a:rPr>
              <a:t>nd</a:t>
            </a:r>
            <a:r>
              <a:rPr lang="en-IE" sz="1400" dirty="0">
                <a:latin typeface="Agency FB" panose="020B0503020202020204" pitchFamily="34" charset="0"/>
              </a:rPr>
              <a:t> INPUT SAMPLE</a:t>
            </a:r>
          </a:p>
        </p:txBody>
      </p:sp>
      <p:sp>
        <p:nvSpPr>
          <p:cNvPr id="56" name="Rectangle: Rounded Corners 55">
            <a:extLst>
              <a:ext uri="{FF2B5EF4-FFF2-40B4-BE49-F238E27FC236}">
                <a16:creationId xmlns:a16="http://schemas.microsoft.com/office/drawing/2014/main" id="{09979416-F5FC-2294-4D50-5FE86CAA8D10}"/>
              </a:ext>
            </a:extLst>
          </p:cNvPr>
          <p:cNvSpPr/>
          <p:nvPr/>
        </p:nvSpPr>
        <p:spPr>
          <a:xfrm>
            <a:off x="2636520" y="3155083"/>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F2CAE893-C03E-B70E-24DF-13031836F78B}"/>
              </a:ext>
            </a:extLst>
          </p:cNvPr>
          <p:cNvPicPr>
            <a:picLocks noChangeAspect="1"/>
          </p:cNvPicPr>
          <p:nvPr/>
        </p:nvPicPr>
        <p:blipFill>
          <a:blip r:embed="rId5"/>
          <a:stretch>
            <a:fillRect/>
          </a:stretch>
        </p:blipFill>
        <p:spPr>
          <a:xfrm>
            <a:off x="2681745" y="3315391"/>
            <a:ext cx="750027" cy="351113"/>
          </a:xfrm>
          <a:prstGeom prst="rect">
            <a:avLst/>
          </a:prstGeom>
        </p:spPr>
      </p:pic>
      <p:sp>
        <p:nvSpPr>
          <p:cNvPr id="61" name="Rectangle: Rounded Corners 60">
            <a:extLst>
              <a:ext uri="{FF2B5EF4-FFF2-40B4-BE49-F238E27FC236}">
                <a16:creationId xmlns:a16="http://schemas.microsoft.com/office/drawing/2014/main" id="{4C0AAE84-DB96-A2DB-80A2-CCEB34D3B922}"/>
              </a:ext>
            </a:extLst>
          </p:cNvPr>
          <p:cNvSpPr/>
          <p:nvPr/>
        </p:nvSpPr>
        <p:spPr>
          <a:xfrm>
            <a:off x="2636520" y="4371827"/>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60" name="Picture 59">
            <a:extLst>
              <a:ext uri="{FF2B5EF4-FFF2-40B4-BE49-F238E27FC236}">
                <a16:creationId xmlns:a16="http://schemas.microsoft.com/office/drawing/2014/main" id="{B21B92AA-86E6-3003-0D82-443135C9772A}"/>
              </a:ext>
            </a:extLst>
          </p:cNvPr>
          <p:cNvPicPr>
            <a:picLocks noChangeAspect="1"/>
          </p:cNvPicPr>
          <p:nvPr/>
        </p:nvPicPr>
        <p:blipFill>
          <a:blip r:embed="rId3"/>
          <a:stretch>
            <a:fillRect/>
          </a:stretch>
        </p:blipFill>
        <p:spPr>
          <a:xfrm>
            <a:off x="2681744" y="4516661"/>
            <a:ext cx="929639" cy="406564"/>
          </a:xfrm>
          <a:prstGeom prst="rect">
            <a:avLst/>
          </a:prstGeom>
        </p:spPr>
      </p:pic>
      <p:cxnSp>
        <p:nvCxnSpPr>
          <p:cNvPr id="70" name="Straight Arrow Connector 69">
            <a:extLst>
              <a:ext uri="{FF2B5EF4-FFF2-40B4-BE49-F238E27FC236}">
                <a16:creationId xmlns:a16="http://schemas.microsoft.com/office/drawing/2014/main" id="{CE8A6BDF-FFD4-B11A-662F-01A12B25ECD0}"/>
              </a:ext>
            </a:extLst>
          </p:cNvPr>
          <p:cNvCxnSpPr>
            <a:cxnSpLocks/>
            <a:stCxn id="61" idx="3"/>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2A88C430-918E-874E-2004-A2D5297646AC}"/>
              </a:ext>
            </a:extLst>
          </p:cNvPr>
          <p:cNvCxnSpPr>
            <a:cxnSpLocks/>
            <a:stCxn id="56" idx="3"/>
            <a:endCxn id="15" idx="4"/>
          </p:cNvCxnSpPr>
          <p:nvPr/>
        </p:nvCxnSpPr>
        <p:spPr>
          <a:xfrm flipV="1">
            <a:off x="3663950" y="1732706"/>
            <a:ext cx="1051306" cy="1758248"/>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55656CE6-E4FE-BC8C-538F-CDFE7E940C16}"/>
              </a:ext>
            </a:extLst>
          </p:cNvPr>
          <p:cNvSpPr txBox="1"/>
          <p:nvPr/>
        </p:nvSpPr>
        <p:spPr>
          <a:xfrm>
            <a:off x="1487424" y="3243632"/>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1C1F8D99-6C57-8AA8-06A7-BC64D280CAD1}"/>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4DD1DA6F-B29D-0D77-BDBC-BB59EB00A85E}"/>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a:p>
            <a:pPr algn="ctr"/>
            <a:r>
              <a:rPr lang="en-IE" dirty="0">
                <a:solidFill>
                  <a:schemeClr val="tx1"/>
                </a:solidFill>
              </a:rPr>
              <a:t>2 OUTPUTS</a:t>
            </a:r>
          </a:p>
        </p:txBody>
      </p:sp>
      <p:cxnSp>
        <p:nvCxnSpPr>
          <p:cNvPr id="98" name="Connector: Elbow 97">
            <a:extLst>
              <a:ext uri="{FF2B5EF4-FFF2-40B4-BE49-F238E27FC236}">
                <a16:creationId xmlns:a16="http://schemas.microsoft.com/office/drawing/2014/main" id="{812E9388-53B7-8040-9D17-DC8C258F76AE}"/>
              </a:ext>
            </a:extLst>
          </p:cNvPr>
          <p:cNvCxnSpPr>
            <a:cxnSpLocks/>
            <a:stCxn id="95" idx="3"/>
            <a:endCxn id="32" idx="1"/>
          </p:cNvCxnSpPr>
          <p:nvPr/>
        </p:nvCxnSpPr>
        <p:spPr>
          <a:xfrm flipH="1" flipV="1">
            <a:off x="568291" y="1399711"/>
            <a:ext cx="10412130" cy="3307987"/>
          </a:xfrm>
          <a:prstGeom prst="bentConnector5">
            <a:avLst>
              <a:gd name="adj1" fmla="val -9265"/>
              <a:gd name="adj2" fmla="val -60598"/>
              <a:gd name="adj3" fmla="val 102196"/>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64100E4A-7C7C-E774-FB80-13EF200D5D40}"/>
              </a:ext>
            </a:extLst>
          </p:cNvPr>
          <p:cNvCxnSpPr>
            <a:cxnSpLocks/>
          </p:cNvCxnSpPr>
          <p:nvPr/>
        </p:nvCxnSpPr>
        <p:spPr>
          <a:xfrm>
            <a:off x="2809694" y="3490949"/>
            <a:ext cx="12402" cy="1076878"/>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8741CE0-947E-B503-F5F7-5697ABAD63E4}"/>
              </a:ext>
            </a:extLst>
          </p:cNvPr>
          <p:cNvCxnSpPr>
            <a:cxnSpLocks/>
          </p:cNvCxnSpPr>
          <p:nvPr/>
        </p:nvCxnSpPr>
        <p:spPr>
          <a:xfrm>
            <a:off x="2965723" y="3490949"/>
            <a:ext cx="12402" cy="1076878"/>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54541E9-C05E-0F0D-9841-4B3242CAAF86}"/>
              </a:ext>
            </a:extLst>
          </p:cNvPr>
          <p:cNvCxnSpPr>
            <a:cxnSpLocks/>
          </p:cNvCxnSpPr>
          <p:nvPr/>
        </p:nvCxnSpPr>
        <p:spPr>
          <a:xfrm>
            <a:off x="3128768" y="3490949"/>
            <a:ext cx="12402" cy="1076878"/>
          </a:xfrm>
          <a:prstGeom prst="line">
            <a:avLst/>
          </a:prstGeom>
          <a:ln w="63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04FB9AC8-05E0-AD6B-5099-B5784470CA36}"/>
              </a:ext>
            </a:extLst>
          </p:cNvPr>
          <p:cNvSpPr txBox="1"/>
          <p:nvPr/>
        </p:nvSpPr>
        <p:spPr>
          <a:xfrm>
            <a:off x="3121752" y="3935147"/>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0" name="TextBox 119">
            <a:extLst>
              <a:ext uri="{FF2B5EF4-FFF2-40B4-BE49-F238E27FC236}">
                <a16:creationId xmlns:a16="http://schemas.microsoft.com/office/drawing/2014/main" id="{DAF98E3D-300D-0CF3-5D57-14098DD9A5B0}"/>
              </a:ext>
            </a:extLst>
          </p:cNvPr>
          <p:cNvSpPr txBox="1"/>
          <p:nvPr/>
        </p:nvSpPr>
        <p:spPr>
          <a:xfrm>
            <a:off x="2372803" y="2874740"/>
            <a:ext cx="2226892" cy="307777"/>
          </a:xfrm>
          <a:prstGeom prst="rect">
            <a:avLst/>
          </a:prstGeom>
          <a:noFill/>
        </p:spPr>
        <p:txBody>
          <a:bodyPr wrap="none" rtlCol="0">
            <a:spAutoFit/>
          </a:bodyPr>
          <a:lstStyle/>
          <a:p>
            <a:r>
              <a:rPr lang="en-IE" sz="1400" dirty="0"/>
              <a:t>Ref=sin(2</a:t>
            </a:r>
            <a:r>
              <a:rPr lang="el-GR" sz="1400" dirty="0"/>
              <a:t>π* (1-&gt;200)/200 )</a:t>
            </a:r>
            <a:endParaRPr lang="en-IE" sz="1400" dirty="0"/>
          </a:p>
        </p:txBody>
      </p:sp>
      <p:sp>
        <p:nvSpPr>
          <p:cNvPr id="121" name="TextBox 120">
            <a:extLst>
              <a:ext uri="{FF2B5EF4-FFF2-40B4-BE49-F238E27FC236}">
                <a16:creationId xmlns:a16="http://schemas.microsoft.com/office/drawing/2014/main" id="{DD5957C8-D990-4032-A56A-CEF954A15AA0}"/>
              </a:ext>
            </a:extLst>
          </p:cNvPr>
          <p:cNvSpPr txBox="1"/>
          <p:nvPr/>
        </p:nvSpPr>
        <p:spPr>
          <a:xfrm>
            <a:off x="3633679" y="3465661"/>
            <a:ext cx="2803906" cy="307777"/>
          </a:xfrm>
          <a:prstGeom prst="rect">
            <a:avLst/>
          </a:prstGeom>
          <a:noFill/>
        </p:spPr>
        <p:txBody>
          <a:bodyPr wrap="square" rtlCol="0">
            <a:spAutoFit/>
          </a:bodyPr>
          <a:lstStyle/>
          <a:p>
            <a:r>
              <a:rPr lang="en-IE" sz="1400" dirty="0">
                <a:latin typeface="Agency FB" panose="020B0503020202020204" pitchFamily="34" charset="0"/>
              </a:rPr>
              <a:t>SINUSOIDAL REFERENCE ‘VIRTUAL SAMPLES’</a:t>
            </a:r>
          </a:p>
        </p:txBody>
      </p:sp>
      <p:sp>
        <p:nvSpPr>
          <p:cNvPr id="122" name="TextBox 121">
            <a:extLst>
              <a:ext uri="{FF2B5EF4-FFF2-40B4-BE49-F238E27FC236}">
                <a16:creationId xmlns:a16="http://schemas.microsoft.com/office/drawing/2014/main" id="{178939EA-C8CE-6A4C-5F76-779ABD23A8DC}"/>
              </a:ext>
            </a:extLst>
          </p:cNvPr>
          <p:cNvSpPr txBox="1"/>
          <p:nvPr/>
        </p:nvSpPr>
        <p:spPr>
          <a:xfrm>
            <a:off x="1997733" y="417096"/>
            <a:ext cx="3118611" cy="369332"/>
          </a:xfrm>
          <a:prstGeom prst="rect">
            <a:avLst/>
          </a:prstGeom>
          <a:noFill/>
        </p:spPr>
        <p:txBody>
          <a:bodyPr wrap="none" rtlCol="0">
            <a:spAutoFit/>
          </a:bodyPr>
          <a:lstStyle/>
          <a:p>
            <a:r>
              <a:rPr lang="en-IE" b="1" dirty="0"/>
              <a:t>200KHz timer Interrupt (5</a:t>
            </a:r>
            <a:r>
              <a:rPr lang="el-GR" b="1" dirty="0"/>
              <a:t>μ</a:t>
            </a:r>
            <a:r>
              <a:rPr lang="en-IE" b="1" dirty="0"/>
              <a:t>s)</a:t>
            </a:r>
          </a:p>
        </p:txBody>
      </p:sp>
      <p:sp>
        <p:nvSpPr>
          <p:cNvPr id="123" name="TextBox 122">
            <a:extLst>
              <a:ext uri="{FF2B5EF4-FFF2-40B4-BE49-F238E27FC236}">
                <a16:creationId xmlns:a16="http://schemas.microsoft.com/office/drawing/2014/main" id="{E0FA89D9-6110-07A5-9967-374234D0DBC1}"/>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43277362-EF49-A9A8-24C7-8F7C7545B01C}"/>
              </a:ext>
            </a:extLst>
          </p:cNvPr>
          <p:cNvSpPr txBox="1"/>
          <p:nvPr/>
        </p:nvSpPr>
        <p:spPr>
          <a:xfrm>
            <a:off x="8034569" y="686213"/>
            <a:ext cx="1205779" cy="369332"/>
          </a:xfrm>
          <a:prstGeom prst="rect">
            <a:avLst/>
          </a:prstGeom>
          <a:noFill/>
        </p:spPr>
        <p:txBody>
          <a:bodyPr wrap="none" rtlCol="0">
            <a:spAutoFit/>
          </a:bodyPr>
          <a:lstStyle/>
          <a:p>
            <a:r>
              <a:rPr lang="en-IE" dirty="0"/>
              <a:t>Serial port</a:t>
            </a:r>
          </a:p>
        </p:txBody>
      </p:sp>
      <p:sp>
        <p:nvSpPr>
          <p:cNvPr id="125" name="TextBox 124">
            <a:extLst>
              <a:ext uri="{FF2B5EF4-FFF2-40B4-BE49-F238E27FC236}">
                <a16:creationId xmlns:a16="http://schemas.microsoft.com/office/drawing/2014/main" id="{D17E38CE-AE65-E264-CD94-B1416832F296}"/>
              </a:ext>
            </a:extLst>
          </p:cNvPr>
          <p:cNvSpPr txBox="1"/>
          <p:nvPr/>
        </p:nvSpPr>
        <p:spPr>
          <a:xfrm>
            <a:off x="8358557" y="1357075"/>
            <a:ext cx="503664" cy="369332"/>
          </a:xfrm>
          <a:prstGeom prst="rect">
            <a:avLst/>
          </a:prstGeom>
          <a:noFill/>
        </p:spPr>
        <p:txBody>
          <a:bodyPr wrap="none" rtlCol="0">
            <a:spAutoFit/>
          </a:bodyPr>
          <a:lstStyle/>
          <a:p>
            <a:r>
              <a:rPr lang="en-IE" dirty="0"/>
              <a:t>DC</a:t>
            </a:r>
          </a:p>
        </p:txBody>
      </p:sp>
      <p:sp>
        <p:nvSpPr>
          <p:cNvPr id="126" name="Rectangle: Rounded Corners 125">
            <a:extLst>
              <a:ext uri="{FF2B5EF4-FFF2-40B4-BE49-F238E27FC236}">
                <a16:creationId xmlns:a16="http://schemas.microsoft.com/office/drawing/2014/main" id="{5343ED67-B71D-0233-C276-CD67EB01CAE0}"/>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A4D78F8A-DDBD-8F92-A718-E3BB733D977F}"/>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 name="Rectangle: Rounded Corners 129">
            <a:extLst>
              <a:ext uri="{FF2B5EF4-FFF2-40B4-BE49-F238E27FC236}">
                <a16:creationId xmlns:a16="http://schemas.microsoft.com/office/drawing/2014/main" id="{493FFC3B-1DA9-D3B0-0E3F-B69C2B3F71A8}"/>
              </a:ext>
            </a:extLst>
          </p:cNvPr>
          <p:cNvSpPr/>
          <p:nvPr/>
        </p:nvSpPr>
        <p:spPr>
          <a:xfrm>
            <a:off x="6639492" y="3155083"/>
            <a:ext cx="1142052" cy="671741"/>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INTERNAL SINUSOIDAL REF EXPORT</a:t>
            </a:r>
          </a:p>
        </p:txBody>
      </p:sp>
      <p:cxnSp>
        <p:nvCxnSpPr>
          <p:cNvPr id="131" name="Straight Arrow Connector 130">
            <a:extLst>
              <a:ext uri="{FF2B5EF4-FFF2-40B4-BE49-F238E27FC236}">
                <a16:creationId xmlns:a16="http://schemas.microsoft.com/office/drawing/2014/main" id="{46130369-8173-6358-F146-4FBF7EE81E59}"/>
              </a:ext>
            </a:extLst>
          </p:cNvPr>
          <p:cNvCxnSpPr>
            <a:cxnSpLocks/>
            <a:endCxn id="130" idx="1"/>
          </p:cNvCxnSpPr>
          <p:nvPr/>
        </p:nvCxnSpPr>
        <p:spPr>
          <a:xfrm>
            <a:off x="4712102" y="3490949"/>
            <a:ext cx="1927390" cy="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42AABFC-F93B-7A9A-8E6F-3DFE984245E0}"/>
              </a:ext>
            </a:extLst>
          </p:cNvPr>
          <p:cNvCxnSpPr>
            <a:cxnSpLocks/>
            <a:stCxn id="130" idx="3"/>
          </p:cNvCxnSpPr>
          <p:nvPr/>
        </p:nvCxnSpPr>
        <p:spPr>
          <a:xfrm flipV="1">
            <a:off x="7781544" y="3478207"/>
            <a:ext cx="1408176" cy="127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8DC08FEC-8B47-9E7C-885B-D9F1C60EBDAA}"/>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71192BC3-3BA0-ECBE-6DB8-7F1E601F3B65}"/>
              </a:ext>
            </a:extLst>
          </p:cNvPr>
          <p:cNvSpPr/>
          <p:nvPr/>
        </p:nvSpPr>
        <p:spPr>
          <a:xfrm>
            <a:off x="5044440" y="5301058"/>
            <a:ext cx="2241981"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INT IN</a:t>
            </a:r>
          </a:p>
        </p:txBody>
      </p:sp>
      <p:cxnSp>
        <p:nvCxnSpPr>
          <p:cNvPr id="162" name="Straight Arrow Connector 161">
            <a:extLst>
              <a:ext uri="{FF2B5EF4-FFF2-40B4-BE49-F238E27FC236}">
                <a16:creationId xmlns:a16="http://schemas.microsoft.com/office/drawing/2014/main" id="{9AD1B4EA-99F0-8967-6ADF-BFE6B74A380A}"/>
              </a:ext>
            </a:extLst>
          </p:cNvPr>
          <p:cNvCxnSpPr>
            <a:cxnSpLocks/>
            <a:endCxn id="161" idx="2"/>
          </p:cNvCxnSpPr>
          <p:nvPr/>
        </p:nvCxnSpPr>
        <p:spPr>
          <a:xfrm flipH="1" flipV="1">
            <a:off x="6165431" y="5561662"/>
            <a:ext cx="1" cy="499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DC445F8B-5BFC-0434-EEFF-B6880F7E9C59}"/>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sp>
        <p:nvSpPr>
          <p:cNvPr id="178" name="TextBox 177">
            <a:extLst>
              <a:ext uri="{FF2B5EF4-FFF2-40B4-BE49-F238E27FC236}">
                <a16:creationId xmlns:a16="http://schemas.microsoft.com/office/drawing/2014/main" id="{1AD2DC9D-7D7E-D02B-12D9-6C237981D717}"/>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B1A88A23-6022-C602-8679-22B4523D2CC8}"/>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09450732-A472-15A8-93D6-7005F3895A49}"/>
              </a:ext>
            </a:extLst>
          </p:cNvPr>
          <p:cNvPicPr>
            <a:picLocks noChangeAspect="1"/>
          </p:cNvPicPr>
          <p:nvPr/>
        </p:nvPicPr>
        <p:blipFill>
          <a:blip r:embed="rId6"/>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77868DF1-62E0-D8CA-0F75-00F4145217FF}"/>
              </a:ext>
            </a:extLst>
          </p:cNvPr>
          <p:cNvPicPr>
            <a:picLocks noChangeAspect="1"/>
          </p:cNvPicPr>
          <p:nvPr/>
        </p:nvPicPr>
        <p:blipFill>
          <a:blip r:embed="rId6"/>
          <a:stretch>
            <a:fillRect/>
          </a:stretch>
        </p:blipFill>
        <p:spPr>
          <a:xfrm>
            <a:off x="6244761" y="5764526"/>
            <a:ext cx="320776" cy="472001"/>
          </a:xfrm>
          <a:prstGeom prst="rect">
            <a:avLst/>
          </a:prstGeom>
        </p:spPr>
      </p:pic>
      <p:pic>
        <p:nvPicPr>
          <p:cNvPr id="5" name="Picture 4">
            <a:extLst>
              <a:ext uri="{FF2B5EF4-FFF2-40B4-BE49-F238E27FC236}">
                <a16:creationId xmlns:a16="http://schemas.microsoft.com/office/drawing/2014/main" id="{06F774B7-A52C-2205-E944-7F3B4550C31A}"/>
              </a:ext>
            </a:extLst>
          </p:cNvPr>
          <p:cNvPicPr>
            <a:picLocks noChangeAspect="1"/>
          </p:cNvPicPr>
          <p:nvPr/>
        </p:nvPicPr>
        <p:blipFill>
          <a:blip r:embed="rId7"/>
          <a:stretch>
            <a:fillRect/>
          </a:stretch>
        </p:blipFill>
        <p:spPr>
          <a:xfrm>
            <a:off x="8331757" y="2952428"/>
            <a:ext cx="650809" cy="476451"/>
          </a:xfrm>
          <a:prstGeom prst="rect">
            <a:avLst/>
          </a:prstGeom>
        </p:spPr>
      </p:pic>
      <p:sp>
        <p:nvSpPr>
          <p:cNvPr id="6" name="TextBox 5">
            <a:extLst>
              <a:ext uri="{FF2B5EF4-FFF2-40B4-BE49-F238E27FC236}">
                <a16:creationId xmlns:a16="http://schemas.microsoft.com/office/drawing/2014/main" id="{95C6CF79-B63F-751B-FDB3-1E2427B9F0BF}"/>
              </a:ext>
            </a:extLst>
          </p:cNvPr>
          <p:cNvSpPr txBox="1"/>
          <p:nvPr/>
        </p:nvSpPr>
        <p:spPr>
          <a:xfrm>
            <a:off x="8268458" y="3409175"/>
            <a:ext cx="750526" cy="369332"/>
          </a:xfrm>
          <a:prstGeom prst="rect">
            <a:avLst/>
          </a:prstGeom>
          <a:noFill/>
        </p:spPr>
        <p:txBody>
          <a:bodyPr wrap="none" rtlCol="0">
            <a:spAutoFit/>
          </a:bodyPr>
          <a:lstStyle/>
          <a:p>
            <a:r>
              <a:rPr lang="en-IE" dirty="0"/>
              <a:t>1 KHz</a:t>
            </a:r>
          </a:p>
        </p:txBody>
      </p:sp>
      <p:pic>
        <p:nvPicPr>
          <p:cNvPr id="8" name="Picture 7">
            <a:extLst>
              <a:ext uri="{FF2B5EF4-FFF2-40B4-BE49-F238E27FC236}">
                <a16:creationId xmlns:a16="http://schemas.microsoft.com/office/drawing/2014/main" id="{C9476B57-3B38-F3C5-E850-74CB25908B50}"/>
              </a:ext>
            </a:extLst>
          </p:cNvPr>
          <p:cNvPicPr>
            <a:picLocks noChangeAspect="1"/>
          </p:cNvPicPr>
          <p:nvPr/>
        </p:nvPicPr>
        <p:blipFill>
          <a:blip r:embed="rId4"/>
          <a:stretch>
            <a:fillRect/>
          </a:stretch>
        </p:blipFill>
        <p:spPr>
          <a:xfrm>
            <a:off x="11181700" y="4173402"/>
            <a:ext cx="586064" cy="489078"/>
          </a:xfrm>
          <a:prstGeom prst="rect">
            <a:avLst/>
          </a:prstGeom>
        </p:spPr>
      </p:pic>
      <p:sp>
        <p:nvSpPr>
          <p:cNvPr id="10" name="TextBox 9">
            <a:extLst>
              <a:ext uri="{FF2B5EF4-FFF2-40B4-BE49-F238E27FC236}">
                <a16:creationId xmlns:a16="http://schemas.microsoft.com/office/drawing/2014/main" id="{112F74FE-F169-11D9-578F-619AA70E2DDB}"/>
              </a:ext>
            </a:extLst>
          </p:cNvPr>
          <p:cNvSpPr txBox="1"/>
          <p:nvPr/>
        </p:nvSpPr>
        <p:spPr>
          <a:xfrm>
            <a:off x="9112932" y="3326230"/>
            <a:ext cx="1704762" cy="307777"/>
          </a:xfrm>
          <a:prstGeom prst="rect">
            <a:avLst/>
          </a:prstGeom>
          <a:noFill/>
        </p:spPr>
        <p:txBody>
          <a:bodyPr wrap="none" rtlCol="0">
            <a:spAutoFit/>
          </a:bodyPr>
          <a:lstStyle/>
          <a:p>
            <a:r>
              <a:rPr lang="en-IE" sz="1400" dirty="0"/>
              <a:t>TO OSCILLOSCOPE</a:t>
            </a:r>
          </a:p>
        </p:txBody>
      </p:sp>
      <p:sp>
        <p:nvSpPr>
          <p:cNvPr id="13" name="TextBox 12">
            <a:extLst>
              <a:ext uri="{FF2B5EF4-FFF2-40B4-BE49-F238E27FC236}">
                <a16:creationId xmlns:a16="http://schemas.microsoft.com/office/drawing/2014/main" id="{F1140FCA-0CAE-2450-048C-46B8DE8F515D}"/>
              </a:ext>
            </a:extLst>
          </p:cNvPr>
          <p:cNvSpPr txBox="1"/>
          <p:nvPr/>
        </p:nvSpPr>
        <p:spPr>
          <a:xfrm>
            <a:off x="3655313" y="3234829"/>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cxnSp>
        <p:nvCxnSpPr>
          <p:cNvPr id="16" name="Connector: Elbow 15">
            <a:extLst>
              <a:ext uri="{FF2B5EF4-FFF2-40B4-BE49-F238E27FC236}">
                <a16:creationId xmlns:a16="http://schemas.microsoft.com/office/drawing/2014/main" id="{55E59CBC-0E33-06E4-F784-56D8C9AC74A4}"/>
              </a:ext>
            </a:extLst>
          </p:cNvPr>
          <p:cNvCxnSpPr>
            <a:cxnSpLocks/>
            <a:stCxn id="24" idx="3"/>
            <a:endCxn id="18" idx="1"/>
          </p:cNvCxnSpPr>
          <p:nvPr/>
        </p:nvCxnSpPr>
        <p:spPr>
          <a:xfrm flipH="1" flipV="1">
            <a:off x="2636520" y="2544770"/>
            <a:ext cx="8343901" cy="3084902"/>
          </a:xfrm>
          <a:prstGeom prst="bentConnector5">
            <a:avLst>
              <a:gd name="adj1" fmla="val -4452"/>
              <a:gd name="adj2" fmla="val -25598"/>
              <a:gd name="adj3" fmla="val 121461"/>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DA84CFDE-DDB6-3799-60FD-BF344692604B}"/>
              </a:ext>
            </a:extLst>
          </p:cNvPr>
          <p:cNvSpPr/>
          <p:nvPr/>
        </p:nvSpPr>
        <p:spPr>
          <a:xfrm>
            <a:off x="9608821" y="5172472"/>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35" name="Picture 34">
            <a:extLst>
              <a:ext uri="{FF2B5EF4-FFF2-40B4-BE49-F238E27FC236}">
                <a16:creationId xmlns:a16="http://schemas.microsoft.com/office/drawing/2014/main" id="{C18BC0E0-3F9F-1FEF-36DF-2126B097DED5}"/>
              </a:ext>
            </a:extLst>
          </p:cNvPr>
          <p:cNvPicPr>
            <a:picLocks noChangeAspect="1"/>
          </p:cNvPicPr>
          <p:nvPr/>
        </p:nvPicPr>
        <p:blipFill>
          <a:blip r:embed="rId4"/>
          <a:stretch>
            <a:fillRect/>
          </a:stretch>
        </p:blipFill>
        <p:spPr>
          <a:xfrm>
            <a:off x="11181700" y="5328732"/>
            <a:ext cx="586064" cy="230145"/>
          </a:xfrm>
          <a:prstGeom prst="rect">
            <a:avLst/>
          </a:prstGeom>
        </p:spPr>
      </p:pic>
      <p:pic>
        <p:nvPicPr>
          <p:cNvPr id="36" name="Picture 35">
            <a:extLst>
              <a:ext uri="{FF2B5EF4-FFF2-40B4-BE49-F238E27FC236}">
                <a16:creationId xmlns:a16="http://schemas.microsoft.com/office/drawing/2014/main" id="{A870379F-2E4C-7B2E-70EB-DFB254728929}"/>
              </a:ext>
            </a:extLst>
          </p:cNvPr>
          <p:cNvPicPr>
            <a:picLocks noChangeAspect="1"/>
          </p:cNvPicPr>
          <p:nvPr/>
        </p:nvPicPr>
        <p:blipFill>
          <a:blip r:embed="rId4"/>
          <a:stretch>
            <a:fillRect/>
          </a:stretch>
        </p:blipFill>
        <p:spPr>
          <a:xfrm>
            <a:off x="601410" y="2240177"/>
            <a:ext cx="586064" cy="230145"/>
          </a:xfrm>
          <a:prstGeom prst="rect">
            <a:avLst/>
          </a:prstGeom>
        </p:spPr>
      </p:pic>
      <p:sp>
        <p:nvSpPr>
          <p:cNvPr id="37" name="TextBox 36">
            <a:extLst>
              <a:ext uri="{FF2B5EF4-FFF2-40B4-BE49-F238E27FC236}">
                <a16:creationId xmlns:a16="http://schemas.microsoft.com/office/drawing/2014/main" id="{2F0E8B51-BA8C-87CA-868D-79980C5B2993}"/>
              </a:ext>
            </a:extLst>
          </p:cNvPr>
          <p:cNvSpPr txBox="1"/>
          <p:nvPr/>
        </p:nvSpPr>
        <p:spPr>
          <a:xfrm>
            <a:off x="8034569" y="873442"/>
            <a:ext cx="2470613" cy="369332"/>
          </a:xfrm>
          <a:prstGeom prst="rect">
            <a:avLst/>
          </a:prstGeom>
          <a:noFill/>
        </p:spPr>
        <p:txBody>
          <a:bodyPr wrap="square" rtlCol="0">
            <a:spAutoFit/>
          </a:bodyPr>
          <a:lstStyle/>
          <a:p>
            <a:r>
              <a:rPr lang="en-IE" dirty="0">
                <a:solidFill>
                  <a:srgbClr val="00B050"/>
                </a:solidFill>
              </a:rPr>
              <a:t>Upgraded GUI protocol</a:t>
            </a:r>
          </a:p>
        </p:txBody>
      </p:sp>
      <p:sp>
        <p:nvSpPr>
          <p:cNvPr id="41" name="Rectangle: Rounded Corners 40">
            <a:extLst>
              <a:ext uri="{FF2B5EF4-FFF2-40B4-BE49-F238E27FC236}">
                <a16:creationId xmlns:a16="http://schemas.microsoft.com/office/drawing/2014/main" id="{F0C44C4C-E8F8-089F-EB83-C4885F09F51A}"/>
              </a:ext>
            </a:extLst>
          </p:cNvPr>
          <p:cNvSpPr/>
          <p:nvPr/>
        </p:nvSpPr>
        <p:spPr>
          <a:xfrm>
            <a:off x="10623805" y="786428"/>
            <a:ext cx="1011385" cy="674160"/>
          </a:xfrm>
          <a:prstGeom prst="roundRect">
            <a:avLst/>
          </a:prstGeom>
          <a:solidFill>
            <a:srgbClr val="00B05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100" dirty="0">
                <a:solidFill>
                  <a:schemeClr val="tx1"/>
                </a:solidFill>
              </a:rPr>
              <a:t>GUI</a:t>
            </a:r>
          </a:p>
          <a:p>
            <a:pPr algn="ctr"/>
            <a:r>
              <a:rPr lang="en-IE" sz="1100" dirty="0">
                <a:solidFill>
                  <a:schemeClr val="tx1"/>
                </a:solidFill>
              </a:rPr>
              <a:t>GRAPHICAL</a:t>
            </a:r>
          </a:p>
          <a:p>
            <a:pPr algn="ctr"/>
            <a:r>
              <a:rPr lang="en-IE" sz="1100" dirty="0">
                <a:solidFill>
                  <a:schemeClr val="tx1"/>
                </a:solidFill>
              </a:rPr>
              <a:t>USE </a:t>
            </a:r>
          </a:p>
          <a:p>
            <a:pPr algn="ctr"/>
            <a:r>
              <a:rPr lang="en-IE" sz="1100" dirty="0">
                <a:solidFill>
                  <a:schemeClr val="tx1"/>
                </a:solidFill>
              </a:rPr>
              <a:t>INTERFACE</a:t>
            </a:r>
          </a:p>
        </p:txBody>
      </p:sp>
    </p:spTree>
    <p:extLst>
      <p:ext uri="{BB962C8B-B14F-4D97-AF65-F5344CB8AC3E}">
        <p14:creationId xmlns:p14="http://schemas.microsoft.com/office/powerpoint/2010/main" val="45423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91C4-6B76-0A56-6DF1-DC87388FA70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BFDC431D-CCDF-3D36-8CCF-CD2CDF24E86F}"/>
              </a:ext>
            </a:extLst>
          </p:cNvPr>
          <p:cNvPicPr>
            <a:picLocks noChangeAspect="1"/>
          </p:cNvPicPr>
          <p:nvPr/>
        </p:nvPicPr>
        <p:blipFill>
          <a:blip r:embed="rId3"/>
          <a:stretch>
            <a:fillRect/>
          </a:stretch>
        </p:blipFill>
        <p:spPr>
          <a:xfrm>
            <a:off x="9773987" y="5043569"/>
            <a:ext cx="453160" cy="1066800"/>
          </a:xfrm>
          <a:prstGeom prst="rect">
            <a:avLst/>
          </a:prstGeom>
        </p:spPr>
      </p:pic>
      <p:pic>
        <p:nvPicPr>
          <p:cNvPr id="145" name="Picture 144">
            <a:extLst>
              <a:ext uri="{FF2B5EF4-FFF2-40B4-BE49-F238E27FC236}">
                <a16:creationId xmlns:a16="http://schemas.microsoft.com/office/drawing/2014/main" id="{59EA66AA-F60F-5061-9AD9-E25F3653BE5D}"/>
              </a:ext>
            </a:extLst>
          </p:cNvPr>
          <p:cNvPicPr>
            <a:picLocks noChangeAspect="1"/>
          </p:cNvPicPr>
          <p:nvPr/>
        </p:nvPicPr>
        <p:blipFill>
          <a:blip r:embed="rId4"/>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6E10B1B2-C87F-FD7D-954D-72E8C74892E9}"/>
              </a:ext>
            </a:extLst>
          </p:cNvPr>
          <p:cNvSpPr/>
          <p:nvPr/>
        </p:nvSpPr>
        <p:spPr>
          <a:xfrm>
            <a:off x="1336551" y="500987"/>
            <a:ext cx="6757410" cy="5163674"/>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47734F29-0B52-C043-947E-A200EDB43C64}"/>
              </a:ext>
            </a:extLst>
          </p:cNvPr>
          <p:cNvSpPr>
            <a:spLocks noGrp="1"/>
          </p:cNvSpPr>
          <p:nvPr>
            <p:ph type="title"/>
          </p:nvPr>
        </p:nvSpPr>
        <p:spPr>
          <a:xfrm>
            <a:off x="0" y="2"/>
            <a:ext cx="10021824" cy="381398"/>
          </a:xfrm>
        </p:spPr>
        <p:txBody>
          <a:bodyPr>
            <a:noAutofit/>
          </a:bodyPr>
          <a:lstStyle/>
          <a:p>
            <a:pPr algn="ctr"/>
            <a:r>
              <a:rPr lang="en-US" sz="3200" dirty="0"/>
              <a:t>LIA Sampling interrupt: Upgrade for external Reference</a:t>
            </a:r>
            <a:endParaRPr lang="en-IE" sz="3200" dirty="0"/>
          </a:p>
        </p:txBody>
      </p:sp>
      <p:sp>
        <p:nvSpPr>
          <p:cNvPr id="17" name="Rectangle: Rounded Corners 16">
            <a:extLst>
              <a:ext uri="{FF2B5EF4-FFF2-40B4-BE49-F238E27FC236}">
                <a16:creationId xmlns:a16="http://schemas.microsoft.com/office/drawing/2014/main" id="{B05A2FB5-A97F-2C35-145A-2F30B3420B44}"/>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902E9EF8-0AFE-2286-9F94-E48897F1925B}"/>
              </a:ext>
            </a:extLst>
          </p:cNvPr>
          <p:cNvSpPr/>
          <p:nvPr/>
        </p:nvSpPr>
        <p:spPr>
          <a:xfrm>
            <a:off x="2656997" y="1913207"/>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F295A5D9-01A1-9F36-389B-BAD2CE2AC6BA}"/>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862C85C-C4C2-9074-E93B-2C4ED7D03481}"/>
              </a:ext>
            </a:extLst>
          </p:cNvPr>
          <p:cNvCxnSpPr>
            <a:cxnSpLocks/>
            <a:stCxn id="32" idx="3"/>
            <a:endCxn id="17" idx="1"/>
          </p:cNvCxnSpPr>
          <p:nvPr/>
        </p:nvCxnSpPr>
        <p:spPr>
          <a:xfrm flipV="1">
            <a:off x="993302" y="1381780"/>
            <a:ext cx="1643218" cy="17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2364119-D113-8CB6-CBC3-91C80C835DB3}"/>
              </a:ext>
            </a:extLst>
          </p:cNvPr>
          <p:cNvCxnSpPr>
            <a:cxnSpLocks/>
            <a:stCxn id="30" idx="3"/>
            <a:endCxn id="18" idx="1"/>
          </p:cNvCxnSpPr>
          <p:nvPr/>
        </p:nvCxnSpPr>
        <p:spPr>
          <a:xfrm flipV="1">
            <a:off x="967036" y="2043509"/>
            <a:ext cx="1689961" cy="116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A714D86E-9FCB-D3B4-26CB-4461FAEBBCF0}"/>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cxnSp>
        <p:nvCxnSpPr>
          <p:cNvPr id="19" name="Connector: Elbow 18">
            <a:extLst>
              <a:ext uri="{FF2B5EF4-FFF2-40B4-BE49-F238E27FC236}">
                <a16:creationId xmlns:a16="http://schemas.microsoft.com/office/drawing/2014/main" id="{122448A2-4ABE-9AAA-08B8-20E3A4A1F25E}"/>
              </a:ext>
            </a:extLst>
          </p:cNvPr>
          <p:cNvCxnSpPr>
            <a:cxnSpLocks/>
            <a:stCxn id="18" idx="3"/>
            <a:endCxn id="15" idx="4"/>
          </p:cNvCxnSpPr>
          <p:nvPr/>
        </p:nvCxnSpPr>
        <p:spPr>
          <a:xfrm flipV="1">
            <a:off x="3467765" y="1732706"/>
            <a:ext cx="1247491" cy="31080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A39C5714-C12F-2DE9-FB66-97211B3FB943}"/>
              </a:ext>
            </a:extLst>
          </p:cNvPr>
          <p:cNvPicPr>
            <a:picLocks noChangeAspect="1"/>
          </p:cNvPicPr>
          <p:nvPr/>
        </p:nvPicPr>
        <p:blipFill>
          <a:blip r:embed="rId3"/>
          <a:stretch>
            <a:fillRect/>
          </a:stretch>
        </p:blipFill>
        <p:spPr>
          <a:xfrm>
            <a:off x="513876" y="1521785"/>
            <a:ext cx="453160" cy="1066800"/>
          </a:xfrm>
          <a:prstGeom prst="rect">
            <a:avLst/>
          </a:prstGeom>
        </p:spPr>
      </p:pic>
      <p:pic>
        <p:nvPicPr>
          <p:cNvPr id="32" name="Picture 31">
            <a:extLst>
              <a:ext uri="{FF2B5EF4-FFF2-40B4-BE49-F238E27FC236}">
                <a16:creationId xmlns:a16="http://schemas.microsoft.com/office/drawing/2014/main" id="{CA563D0D-D192-BA7F-0FF2-717B31DC0236}"/>
              </a:ext>
            </a:extLst>
          </p:cNvPr>
          <p:cNvPicPr>
            <a:picLocks noChangeAspect="1"/>
          </p:cNvPicPr>
          <p:nvPr/>
        </p:nvPicPr>
        <p:blipFill>
          <a:blip r:embed="rId5"/>
          <a:stretch>
            <a:fillRect/>
          </a:stretch>
        </p:blipFill>
        <p:spPr>
          <a:xfrm>
            <a:off x="568291" y="1160014"/>
            <a:ext cx="425011" cy="479393"/>
          </a:xfrm>
          <a:prstGeom prst="rect">
            <a:avLst/>
          </a:prstGeom>
        </p:spPr>
      </p:pic>
      <p:cxnSp>
        <p:nvCxnSpPr>
          <p:cNvPr id="40" name="Straight Arrow Connector 39">
            <a:extLst>
              <a:ext uri="{FF2B5EF4-FFF2-40B4-BE49-F238E27FC236}">
                <a16:creationId xmlns:a16="http://schemas.microsoft.com/office/drawing/2014/main" id="{5B9C5108-F836-E285-E685-C28B2542A2D6}"/>
              </a:ext>
            </a:extLst>
          </p:cNvPr>
          <p:cNvCxnSpPr>
            <a:cxnSpLocks/>
            <a:stCxn id="15" idx="6"/>
          </p:cNvCxnSpPr>
          <p:nvPr/>
        </p:nvCxnSpPr>
        <p:spPr>
          <a:xfrm>
            <a:off x="5077968" y="1376090"/>
            <a:ext cx="1240354"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66C2F3BE-FFBD-BFED-BB31-5ACABF4B192F}"/>
              </a:ext>
            </a:extLst>
          </p:cNvPr>
          <p:cNvCxnSpPr>
            <a:cxnSpLocks/>
          </p:cNvCxnSpPr>
          <p:nvPr/>
        </p:nvCxnSpPr>
        <p:spPr>
          <a:xfrm>
            <a:off x="6994609" y="1160014"/>
            <a:ext cx="362576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544A0FBB-DC8C-DC15-8A11-87329CE403F9}"/>
              </a:ext>
            </a:extLst>
          </p:cNvPr>
          <p:cNvCxnSpPr>
            <a:cxnSpLocks/>
          </p:cNvCxnSpPr>
          <p:nvPr/>
        </p:nvCxnSpPr>
        <p:spPr>
          <a:xfrm>
            <a:off x="6994609" y="1639407"/>
            <a:ext cx="2195111"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1E89BE66-FA2E-6C77-D10E-B0502D6BCAE4}"/>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1419B299-5D7C-5DA8-5F81-0154D5E5F038}"/>
              </a:ext>
            </a:extLst>
          </p:cNvPr>
          <p:cNvSpPr txBox="1"/>
          <p:nvPr/>
        </p:nvSpPr>
        <p:spPr>
          <a:xfrm>
            <a:off x="3449108" y="1989687"/>
            <a:ext cx="1417045" cy="307777"/>
          </a:xfrm>
          <a:prstGeom prst="rect">
            <a:avLst/>
          </a:prstGeom>
          <a:noFill/>
        </p:spPr>
        <p:txBody>
          <a:bodyPr wrap="square" rtlCol="0">
            <a:spAutoFit/>
          </a:bodyPr>
          <a:lstStyle/>
          <a:p>
            <a:r>
              <a:rPr lang="en-IE" sz="1400" dirty="0">
                <a:latin typeface="Agency FB" panose="020B0503020202020204" pitchFamily="34" charset="0"/>
              </a:rPr>
              <a:t>REFERENCE SAMPLE</a:t>
            </a:r>
          </a:p>
        </p:txBody>
      </p:sp>
      <p:sp>
        <p:nvSpPr>
          <p:cNvPr id="56" name="Rectangle: Rounded Corners 55">
            <a:extLst>
              <a:ext uri="{FF2B5EF4-FFF2-40B4-BE49-F238E27FC236}">
                <a16:creationId xmlns:a16="http://schemas.microsoft.com/office/drawing/2014/main" id="{CBA98D46-3FCC-D625-6CFA-D4EAFC32302A}"/>
              </a:ext>
            </a:extLst>
          </p:cNvPr>
          <p:cNvSpPr/>
          <p:nvPr/>
        </p:nvSpPr>
        <p:spPr>
          <a:xfrm>
            <a:off x="2731236" y="3045496"/>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E778C59D-A17F-DC71-062C-BD1654783C7A}"/>
              </a:ext>
            </a:extLst>
          </p:cNvPr>
          <p:cNvPicPr>
            <a:picLocks noChangeAspect="1"/>
          </p:cNvPicPr>
          <p:nvPr/>
        </p:nvPicPr>
        <p:blipFill>
          <a:blip r:embed="rId6"/>
          <a:stretch>
            <a:fillRect/>
          </a:stretch>
        </p:blipFill>
        <p:spPr>
          <a:xfrm>
            <a:off x="2776461" y="3205804"/>
            <a:ext cx="750027" cy="351113"/>
          </a:xfrm>
          <a:prstGeom prst="rect">
            <a:avLst/>
          </a:prstGeom>
        </p:spPr>
      </p:pic>
      <p:sp>
        <p:nvSpPr>
          <p:cNvPr id="61" name="Rectangle: Rounded Corners 60">
            <a:extLst>
              <a:ext uri="{FF2B5EF4-FFF2-40B4-BE49-F238E27FC236}">
                <a16:creationId xmlns:a16="http://schemas.microsoft.com/office/drawing/2014/main" id="{A3B6247E-0383-106D-291C-D0F502022D76}"/>
              </a:ext>
            </a:extLst>
          </p:cNvPr>
          <p:cNvSpPr/>
          <p:nvPr/>
        </p:nvSpPr>
        <p:spPr>
          <a:xfrm>
            <a:off x="2636520" y="4371827"/>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60" name="Picture 59">
            <a:extLst>
              <a:ext uri="{FF2B5EF4-FFF2-40B4-BE49-F238E27FC236}">
                <a16:creationId xmlns:a16="http://schemas.microsoft.com/office/drawing/2014/main" id="{C7A9925C-00B9-D3CF-D923-C6DAA148FC27}"/>
              </a:ext>
            </a:extLst>
          </p:cNvPr>
          <p:cNvPicPr>
            <a:picLocks noChangeAspect="1"/>
          </p:cNvPicPr>
          <p:nvPr/>
        </p:nvPicPr>
        <p:blipFill>
          <a:blip r:embed="rId4"/>
          <a:stretch>
            <a:fillRect/>
          </a:stretch>
        </p:blipFill>
        <p:spPr>
          <a:xfrm>
            <a:off x="2681744" y="4516661"/>
            <a:ext cx="929639" cy="406564"/>
          </a:xfrm>
          <a:prstGeom prst="rect">
            <a:avLst/>
          </a:prstGeom>
        </p:spPr>
      </p:pic>
      <p:cxnSp>
        <p:nvCxnSpPr>
          <p:cNvPr id="70" name="Straight Arrow Connector 69">
            <a:extLst>
              <a:ext uri="{FF2B5EF4-FFF2-40B4-BE49-F238E27FC236}">
                <a16:creationId xmlns:a16="http://schemas.microsoft.com/office/drawing/2014/main" id="{930F4166-5816-F084-5842-4649AE8255AC}"/>
              </a:ext>
            </a:extLst>
          </p:cNvPr>
          <p:cNvCxnSpPr>
            <a:cxnSpLocks/>
            <a:stCxn id="61" idx="3"/>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D8234CA6-63A8-A605-FFFB-8E48B16E4603}"/>
              </a:ext>
            </a:extLst>
          </p:cNvPr>
          <p:cNvCxnSpPr>
            <a:cxnSpLocks/>
            <a:stCxn id="56" idx="3"/>
            <a:endCxn id="15" idx="4"/>
          </p:cNvCxnSpPr>
          <p:nvPr/>
        </p:nvCxnSpPr>
        <p:spPr>
          <a:xfrm flipV="1">
            <a:off x="3758666" y="1732706"/>
            <a:ext cx="956590" cy="1648661"/>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023F3449-3472-A268-D45A-C7B737436420}"/>
              </a:ext>
            </a:extLst>
          </p:cNvPr>
          <p:cNvSpPr txBox="1"/>
          <p:nvPr/>
        </p:nvSpPr>
        <p:spPr>
          <a:xfrm>
            <a:off x="1582140" y="3134045"/>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D684ACA1-F333-B408-BE36-117E7B4C0B19}"/>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07B3AA9F-1540-E071-859E-D1D2DE374204}"/>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8" name="Connector: Elbow 97">
            <a:extLst>
              <a:ext uri="{FF2B5EF4-FFF2-40B4-BE49-F238E27FC236}">
                <a16:creationId xmlns:a16="http://schemas.microsoft.com/office/drawing/2014/main" id="{B12E7137-0596-CB3B-CB5B-175BC1B9E4B0}"/>
              </a:ext>
            </a:extLst>
          </p:cNvPr>
          <p:cNvCxnSpPr>
            <a:cxnSpLocks/>
            <a:stCxn id="95" idx="3"/>
            <a:endCxn id="32" idx="1"/>
          </p:cNvCxnSpPr>
          <p:nvPr/>
        </p:nvCxnSpPr>
        <p:spPr>
          <a:xfrm flipH="1" flipV="1">
            <a:off x="568291" y="1399711"/>
            <a:ext cx="10412130" cy="3307987"/>
          </a:xfrm>
          <a:prstGeom prst="bentConnector5">
            <a:avLst>
              <a:gd name="adj1" fmla="val -5972"/>
              <a:gd name="adj2" fmla="val -60598"/>
              <a:gd name="adj3" fmla="val 102196"/>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65236B54-CEAD-AECB-4D62-10A080FD249C}"/>
              </a:ext>
            </a:extLst>
          </p:cNvPr>
          <p:cNvSpPr txBox="1"/>
          <p:nvPr/>
        </p:nvSpPr>
        <p:spPr>
          <a:xfrm>
            <a:off x="3213205" y="4070953"/>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0" name="TextBox 119">
            <a:extLst>
              <a:ext uri="{FF2B5EF4-FFF2-40B4-BE49-F238E27FC236}">
                <a16:creationId xmlns:a16="http://schemas.microsoft.com/office/drawing/2014/main" id="{DC443BF3-687F-3A03-7BBE-AACA490284F4}"/>
              </a:ext>
            </a:extLst>
          </p:cNvPr>
          <p:cNvSpPr txBox="1"/>
          <p:nvPr/>
        </p:nvSpPr>
        <p:spPr>
          <a:xfrm>
            <a:off x="2467519" y="2765153"/>
            <a:ext cx="2226892" cy="307777"/>
          </a:xfrm>
          <a:prstGeom prst="rect">
            <a:avLst/>
          </a:prstGeom>
          <a:noFill/>
        </p:spPr>
        <p:txBody>
          <a:bodyPr wrap="none" rtlCol="0">
            <a:spAutoFit/>
          </a:bodyPr>
          <a:lstStyle/>
          <a:p>
            <a:r>
              <a:rPr lang="en-IE" sz="1400" dirty="0"/>
              <a:t>Ref=sin(2</a:t>
            </a:r>
            <a:r>
              <a:rPr lang="el-GR" sz="1400" dirty="0"/>
              <a:t>π* (1-&gt;200)/200 )</a:t>
            </a:r>
            <a:endParaRPr lang="en-IE" sz="1400" dirty="0"/>
          </a:p>
        </p:txBody>
      </p:sp>
      <p:sp>
        <p:nvSpPr>
          <p:cNvPr id="121" name="TextBox 120">
            <a:extLst>
              <a:ext uri="{FF2B5EF4-FFF2-40B4-BE49-F238E27FC236}">
                <a16:creationId xmlns:a16="http://schemas.microsoft.com/office/drawing/2014/main" id="{7FD54BBE-BF4C-304C-1CC5-7BEFEB7A3733}"/>
              </a:ext>
            </a:extLst>
          </p:cNvPr>
          <p:cNvSpPr txBox="1"/>
          <p:nvPr/>
        </p:nvSpPr>
        <p:spPr>
          <a:xfrm>
            <a:off x="3728395" y="3356074"/>
            <a:ext cx="1502382" cy="523220"/>
          </a:xfrm>
          <a:prstGeom prst="rect">
            <a:avLst/>
          </a:prstGeom>
          <a:noFill/>
        </p:spPr>
        <p:txBody>
          <a:bodyPr wrap="square" rtlCol="0">
            <a:spAutoFit/>
          </a:bodyPr>
          <a:lstStyle/>
          <a:p>
            <a:r>
              <a:rPr lang="en-IE" sz="1400" dirty="0">
                <a:latin typeface="Agency FB" panose="020B0503020202020204" pitchFamily="34" charset="0"/>
              </a:rPr>
              <a:t>SINUSOIDAL REFERENCE</a:t>
            </a:r>
          </a:p>
          <a:p>
            <a:r>
              <a:rPr lang="en-IE" sz="1400" dirty="0">
                <a:latin typeface="Agency FB" panose="020B0503020202020204" pitchFamily="34" charset="0"/>
              </a:rPr>
              <a:t> ‘VIRTUAL SAMPLES’</a:t>
            </a:r>
          </a:p>
        </p:txBody>
      </p:sp>
      <p:sp>
        <p:nvSpPr>
          <p:cNvPr id="122" name="TextBox 121">
            <a:extLst>
              <a:ext uri="{FF2B5EF4-FFF2-40B4-BE49-F238E27FC236}">
                <a16:creationId xmlns:a16="http://schemas.microsoft.com/office/drawing/2014/main" id="{E8E88039-1E0A-38BD-FF35-70740FC7DDFF}"/>
              </a:ext>
            </a:extLst>
          </p:cNvPr>
          <p:cNvSpPr txBox="1"/>
          <p:nvPr/>
        </p:nvSpPr>
        <p:spPr>
          <a:xfrm>
            <a:off x="1997733" y="417096"/>
            <a:ext cx="3118611" cy="369332"/>
          </a:xfrm>
          <a:prstGeom prst="rect">
            <a:avLst/>
          </a:prstGeom>
          <a:noFill/>
        </p:spPr>
        <p:txBody>
          <a:bodyPr wrap="none" rtlCol="0">
            <a:spAutoFit/>
          </a:bodyPr>
          <a:lstStyle/>
          <a:p>
            <a:r>
              <a:rPr lang="en-IE" b="1" dirty="0"/>
              <a:t>200KHz timer Interrupt (5</a:t>
            </a:r>
            <a:r>
              <a:rPr lang="el-GR" b="1" dirty="0"/>
              <a:t>μ</a:t>
            </a:r>
            <a:r>
              <a:rPr lang="en-IE" b="1" dirty="0"/>
              <a:t>s)</a:t>
            </a:r>
          </a:p>
        </p:txBody>
      </p:sp>
      <p:sp>
        <p:nvSpPr>
          <p:cNvPr id="123" name="TextBox 122">
            <a:extLst>
              <a:ext uri="{FF2B5EF4-FFF2-40B4-BE49-F238E27FC236}">
                <a16:creationId xmlns:a16="http://schemas.microsoft.com/office/drawing/2014/main" id="{F0DECEE2-4DF4-BCF0-B5F4-9DD7D8EBDD62}"/>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B3F0F473-C36E-E034-D111-E9B6D6D8CADE}"/>
              </a:ext>
            </a:extLst>
          </p:cNvPr>
          <p:cNvSpPr txBox="1"/>
          <p:nvPr/>
        </p:nvSpPr>
        <p:spPr>
          <a:xfrm>
            <a:off x="8005994" y="866610"/>
            <a:ext cx="2517549" cy="369332"/>
          </a:xfrm>
          <a:prstGeom prst="rect">
            <a:avLst/>
          </a:prstGeom>
          <a:noFill/>
        </p:spPr>
        <p:txBody>
          <a:bodyPr wrap="none" rtlCol="0">
            <a:spAutoFit/>
          </a:bodyPr>
          <a:lstStyle/>
          <a:p>
            <a:r>
              <a:rPr lang="en-IE" dirty="0"/>
              <a:t>Serial port GUI protocol</a:t>
            </a:r>
          </a:p>
        </p:txBody>
      </p:sp>
      <p:sp>
        <p:nvSpPr>
          <p:cNvPr id="125" name="TextBox 124">
            <a:extLst>
              <a:ext uri="{FF2B5EF4-FFF2-40B4-BE49-F238E27FC236}">
                <a16:creationId xmlns:a16="http://schemas.microsoft.com/office/drawing/2014/main" id="{9A233653-A59F-E40E-9192-97FC40A816A2}"/>
              </a:ext>
            </a:extLst>
          </p:cNvPr>
          <p:cNvSpPr txBox="1"/>
          <p:nvPr/>
        </p:nvSpPr>
        <p:spPr>
          <a:xfrm>
            <a:off x="8358557" y="1357075"/>
            <a:ext cx="503664" cy="369332"/>
          </a:xfrm>
          <a:prstGeom prst="rect">
            <a:avLst/>
          </a:prstGeom>
          <a:noFill/>
        </p:spPr>
        <p:txBody>
          <a:bodyPr wrap="none" rtlCol="0">
            <a:spAutoFit/>
          </a:bodyPr>
          <a:lstStyle/>
          <a:p>
            <a:r>
              <a:rPr lang="en-IE" dirty="0"/>
              <a:t>DC</a:t>
            </a:r>
          </a:p>
        </p:txBody>
      </p:sp>
      <p:sp>
        <p:nvSpPr>
          <p:cNvPr id="126" name="Rectangle: Rounded Corners 125">
            <a:extLst>
              <a:ext uri="{FF2B5EF4-FFF2-40B4-BE49-F238E27FC236}">
                <a16:creationId xmlns:a16="http://schemas.microsoft.com/office/drawing/2014/main" id="{757B2A35-1542-8544-994E-7EF6A3B101FD}"/>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8AACAB76-6898-D0C6-B881-DE3126D6E16D}"/>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 name="Rectangle: Rounded Corners 129">
            <a:extLst>
              <a:ext uri="{FF2B5EF4-FFF2-40B4-BE49-F238E27FC236}">
                <a16:creationId xmlns:a16="http://schemas.microsoft.com/office/drawing/2014/main" id="{1D6AF492-773F-F4E5-8ADE-FF5EE9AA4407}"/>
              </a:ext>
            </a:extLst>
          </p:cNvPr>
          <p:cNvSpPr/>
          <p:nvPr/>
        </p:nvSpPr>
        <p:spPr>
          <a:xfrm>
            <a:off x="6639617" y="3036377"/>
            <a:ext cx="1142052" cy="671741"/>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INTERNAL SINUSOIDAL REF EXPORT</a:t>
            </a:r>
          </a:p>
        </p:txBody>
      </p:sp>
      <p:cxnSp>
        <p:nvCxnSpPr>
          <p:cNvPr id="131" name="Straight Arrow Connector 130">
            <a:extLst>
              <a:ext uri="{FF2B5EF4-FFF2-40B4-BE49-F238E27FC236}">
                <a16:creationId xmlns:a16="http://schemas.microsoft.com/office/drawing/2014/main" id="{E9566751-406F-3855-4356-40EC9236DEE3}"/>
              </a:ext>
            </a:extLst>
          </p:cNvPr>
          <p:cNvCxnSpPr>
            <a:cxnSpLocks/>
            <a:endCxn id="130" idx="1"/>
          </p:cNvCxnSpPr>
          <p:nvPr/>
        </p:nvCxnSpPr>
        <p:spPr>
          <a:xfrm flipV="1">
            <a:off x="4723893" y="3372248"/>
            <a:ext cx="1915724" cy="42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C3155F4C-FC47-390F-036C-72A47DE89EF4}"/>
              </a:ext>
            </a:extLst>
          </p:cNvPr>
          <p:cNvCxnSpPr>
            <a:cxnSpLocks/>
            <a:stCxn id="130" idx="3"/>
          </p:cNvCxnSpPr>
          <p:nvPr/>
        </p:nvCxnSpPr>
        <p:spPr>
          <a:xfrm flipV="1">
            <a:off x="7781669" y="3359501"/>
            <a:ext cx="1408176" cy="127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EC1A6D05-50E8-6395-CC83-FD626537AF09}"/>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1C3C7944-ABEA-E749-7406-D3C058563D74}"/>
              </a:ext>
            </a:extLst>
          </p:cNvPr>
          <p:cNvSpPr/>
          <p:nvPr/>
        </p:nvSpPr>
        <p:spPr>
          <a:xfrm>
            <a:off x="5044440" y="5301058"/>
            <a:ext cx="2241981"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INT IN</a:t>
            </a:r>
          </a:p>
        </p:txBody>
      </p:sp>
      <p:cxnSp>
        <p:nvCxnSpPr>
          <p:cNvPr id="162" name="Straight Arrow Connector 161">
            <a:extLst>
              <a:ext uri="{FF2B5EF4-FFF2-40B4-BE49-F238E27FC236}">
                <a16:creationId xmlns:a16="http://schemas.microsoft.com/office/drawing/2014/main" id="{CF6F706A-2E28-C26F-12CD-5F01BA2574EA}"/>
              </a:ext>
            </a:extLst>
          </p:cNvPr>
          <p:cNvCxnSpPr>
            <a:cxnSpLocks/>
            <a:endCxn id="161" idx="2"/>
          </p:cNvCxnSpPr>
          <p:nvPr/>
        </p:nvCxnSpPr>
        <p:spPr>
          <a:xfrm flipH="1" flipV="1">
            <a:off x="6165431" y="5561662"/>
            <a:ext cx="1" cy="499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E7C3D970-2F6C-6D5D-D629-80C99EEC88EE}"/>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cxnSp>
        <p:nvCxnSpPr>
          <p:cNvPr id="170" name="Connector: Elbow 169">
            <a:extLst>
              <a:ext uri="{FF2B5EF4-FFF2-40B4-BE49-F238E27FC236}">
                <a16:creationId xmlns:a16="http://schemas.microsoft.com/office/drawing/2014/main" id="{1CD6D11B-C012-0646-F3B3-8DE56F8D2C4A}"/>
              </a:ext>
            </a:extLst>
          </p:cNvPr>
          <p:cNvCxnSpPr>
            <a:cxnSpLocks/>
            <a:stCxn id="30" idx="3"/>
            <a:endCxn id="95" idx="2"/>
          </p:cNvCxnSpPr>
          <p:nvPr/>
        </p:nvCxnSpPr>
        <p:spPr>
          <a:xfrm>
            <a:off x="967036" y="2055185"/>
            <a:ext cx="9327585" cy="3109713"/>
          </a:xfrm>
          <a:prstGeom prst="bentConnector4">
            <a:avLst>
              <a:gd name="adj1" fmla="val 235"/>
              <a:gd name="adj2" fmla="val 142882"/>
            </a:avLst>
          </a:prstGeom>
          <a:ln w="28575">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AE449496-44CB-B06E-AE76-E9A36A5AC114}"/>
              </a:ext>
            </a:extLst>
          </p:cNvPr>
          <p:cNvSpPr txBox="1"/>
          <p:nvPr/>
        </p:nvSpPr>
        <p:spPr>
          <a:xfrm>
            <a:off x="418907" y="2804112"/>
            <a:ext cx="574196" cy="646331"/>
          </a:xfrm>
          <a:prstGeom prst="rect">
            <a:avLst/>
          </a:prstGeom>
          <a:noFill/>
        </p:spPr>
        <p:txBody>
          <a:bodyPr wrap="none" rtlCol="0">
            <a:spAutoFit/>
          </a:bodyPr>
          <a:lstStyle/>
          <a:p>
            <a:r>
              <a:rPr lang="en-IE" dirty="0">
                <a:solidFill>
                  <a:srgbClr val="00B050"/>
                </a:solidFill>
              </a:rPr>
              <a:t>EXT</a:t>
            </a:r>
          </a:p>
          <a:p>
            <a:r>
              <a:rPr lang="en-IE" dirty="0">
                <a:solidFill>
                  <a:srgbClr val="00B050"/>
                </a:solidFill>
              </a:rPr>
              <a:t>REF</a:t>
            </a:r>
          </a:p>
        </p:txBody>
      </p:sp>
      <p:sp>
        <p:nvSpPr>
          <p:cNvPr id="178" name="TextBox 177">
            <a:extLst>
              <a:ext uri="{FF2B5EF4-FFF2-40B4-BE49-F238E27FC236}">
                <a16:creationId xmlns:a16="http://schemas.microsoft.com/office/drawing/2014/main" id="{5A461FBE-2ADB-2F68-7BCD-4E6474D9BEC7}"/>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BDF31FAD-A37F-07D7-9B90-6A42A26A09E2}"/>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F3C11013-9E5A-8E6B-7B93-F1573E7A574D}"/>
              </a:ext>
            </a:extLst>
          </p:cNvPr>
          <p:cNvPicPr>
            <a:picLocks noChangeAspect="1"/>
          </p:cNvPicPr>
          <p:nvPr/>
        </p:nvPicPr>
        <p:blipFill>
          <a:blip r:embed="rId7"/>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CE5BD167-32C7-868D-FFFF-FFB95CA1AB13}"/>
              </a:ext>
            </a:extLst>
          </p:cNvPr>
          <p:cNvPicPr>
            <a:picLocks noChangeAspect="1"/>
          </p:cNvPicPr>
          <p:nvPr/>
        </p:nvPicPr>
        <p:blipFill>
          <a:blip r:embed="rId7"/>
          <a:stretch>
            <a:fillRect/>
          </a:stretch>
        </p:blipFill>
        <p:spPr>
          <a:xfrm>
            <a:off x="6244761" y="5764526"/>
            <a:ext cx="320776" cy="472001"/>
          </a:xfrm>
          <a:prstGeom prst="rect">
            <a:avLst/>
          </a:prstGeom>
        </p:spPr>
      </p:pic>
      <p:pic>
        <p:nvPicPr>
          <p:cNvPr id="5" name="Picture 4">
            <a:extLst>
              <a:ext uri="{FF2B5EF4-FFF2-40B4-BE49-F238E27FC236}">
                <a16:creationId xmlns:a16="http://schemas.microsoft.com/office/drawing/2014/main" id="{C035BE90-58F0-DC42-813C-2AFD3C6D00F6}"/>
              </a:ext>
            </a:extLst>
          </p:cNvPr>
          <p:cNvPicPr>
            <a:picLocks noChangeAspect="1"/>
          </p:cNvPicPr>
          <p:nvPr/>
        </p:nvPicPr>
        <p:blipFill>
          <a:blip r:embed="rId8"/>
          <a:stretch>
            <a:fillRect/>
          </a:stretch>
        </p:blipFill>
        <p:spPr>
          <a:xfrm>
            <a:off x="8323573" y="3136437"/>
            <a:ext cx="650809" cy="476451"/>
          </a:xfrm>
          <a:prstGeom prst="rect">
            <a:avLst/>
          </a:prstGeom>
        </p:spPr>
      </p:pic>
      <p:sp>
        <p:nvSpPr>
          <p:cNvPr id="6" name="TextBox 5">
            <a:extLst>
              <a:ext uri="{FF2B5EF4-FFF2-40B4-BE49-F238E27FC236}">
                <a16:creationId xmlns:a16="http://schemas.microsoft.com/office/drawing/2014/main" id="{DE9631D3-5FFD-3DE8-C0FD-F26F1D4273F1}"/>
              </a:ext>
            </a:extLst>
          </p:cNvPr>
          <p:cNvSpPr txBox="1"/>
          <p:nvPr/>
        </p:nvSpPr>
        <p:spPr>
          <a:xfrm>
            <a:off x="8307366" y="3547354"/>
            <a:ext cx="750526" cy="369332"/>
          </a:xfrm>
          <a:prstGeom prst="rect">
            <a:avLst/>
          </a:prstGeom>
          <a:noFill/>
        </p:spPr>
        <p:txBody>
          <a:bodyPr wrap="none" rtlCol="0">
            <a:spAutoFit/>
          </a:bodyPr>
          <a:lstStyle/>
          <a:p>
            <a:r>
              <a:rPr lang="en-IE" dirty="0"/>
              <a:t>1 KHz</a:t>
            </a:r>
          </a:p>
        </p:txBody>
      </p:sp>
      <p:pic>
        <p:nvPicPr>
          <p:cNvPr id="8" name="Picture 7">
            <a:extLst>
              <a:ext uri="{FF2B5EF4-FFF2-40B4-BE49-F238E27FC236}">
                <a16:creationId xmlns:a16="http://schemas.microsoft.com/office/drawing/2014/main" id="{AB75F7C0-C578-5128-DF0A-4FB2803F5FE6}"/>
              </a:ext>
            </a:extLst>
          </p:cNvPr>
          <p:cNvPicPr>
            <a:picLocks noChangeAspect="1"/>
          </p:cNvPicPr>
          <p:nvPr/>
        </p:nvPicPr>
        <p:blipFill>
          <a:blip r:embed="rId5"/>
          <a:stretch>
            <a:fillRect/>
          </a:stretch>
        </p:blipFill>
        <p:spPr>
          <a:xfrm>
            <a:off x="11181700" y="4173402"/>
            <a:ext cx="586064" cy="489078"/>
          </a:xfrm>
          <a:prstGeom prst="rect">
            <a:avLst/>
          </a:prstGeom>
        </p:spPr>
      </p:pic>
      <p:sp>
        <p:nvSpPr>
          <p:cNvPr id="10" name="TextBox 9">
            <a:extLst>
              <a:ext uri="{FF2B5EF4-FFF2-40B4-BE49-F238E27FC236}">
                <a16:creationId xmlns:a16="http://schemas.microsoft.com/office/drawing/2014/main" id="{410F94F9-7E73-B32E-1A85-CC24084F48C8}"/>
              </a:ext>
            </a:extLst>
          </p:cNvPr>
          <p:cNvSpPr txBox="1"/>
          <p:nvPr/>
        </p:nvSpPr>
        <p:spPr>
          <a:xfrm>
            <a:off x="9180708" y="3188182"/>
            <a:ext cx="1704762" cy="307777"/>
          </a:xfrm>
          <a:prstGeom prst="rect">
            <a:avLst/>
          </a:prstGeom>
          <a:noFill/>
        </p:spPr>
        <p:txBody>
          <a:bodyPr wrap="none" rtlCol="0">
            <a:spAutoFit/>
          </a:bodyPr>
          <a:lstStyle/>
          <a:p>
            <a:r>
              <a:rPr lang="en-IE" sz="1400" dirty="0"/>
              <a:t>TO OSCILLOSCOPE</a:t>
            </a:r>
          </a:p>
        </p:txBody>
      </p:sp>
      <p:sp>
        <p:nvSpPr>
          <p:cNvPr id="12" name="TextBox 11">
            <a:extLst>
              <a:ext uri="{FF2B5EF4-FFF2-40B4-BE49-F238E27FC236}">
                <a16:creationId xmlns:a16="http://schemas.microsoft.com/office/drawing/2014/main" id="{63FD9757-C2F8-51B4-E007-57CD67E30C8B}"/>
              </a:ext>
            </a:extLst>
          </p:cNvPr>
          <p:cNvSpPr txBox="1"/>
          <p:nvPr/>
        </p:nvSpPr>
        <p:spPr>
          <a:xfrm>
            <a:off x="3619115" y="1763701"/>
            <a:ext cx="810768" cy="307777"/>
          </a:xfrm>
          <a:prstGeom prst="rect">
            <a:avLst/>
          </a:prstGeom>
          <a:noFill/>
        </p:spPr>
        <p:txBody>
          <a:bodyPr wrap="square" rtlCol="0">
            <a:spAutoFit/>
          </a:bodyPr>
          <a:lstStyle/>
          <a:p>
            <a:r>
              <a:rPr lang="en-IE" sz="1400" dirty="0">
                <a:latin typeface="Agency FB" panose="020B0503020202020204" pitchFamily="34" charset="0"/>
              </a:rPr>
              <a:t>EXTERNAL</a:t>
            </a:r>
          </a:p>
        </p:txBody>
      </p:sp>
      <p:sp>
        <p:nvSpPr>
          <p:cNvPr id="13" name="TextBox 12">
            <a:extLst>
              <a:ext uri="{FF2B5EF4-FFF2-40B4-BE49-F238E27FC236}">
                <a16:creationId xmlns:a16="http://schemas.microsoft.com/office/drawing/2014/main" id="{A6362350-57EA-53CD-93F0-5562CCE4ACF3}"/>
              </a:ext>
            </a:extLst>
          </p:cNvPr>
          <p:cNvSpPr txBox="1"/>
          <p:nvPr/>
        </p:nvSpPr>
        <p:spPr>
          <a:xfrm>
            <a:off x="3750029" y="3125242"/>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25" name="TextBox 24">
            <a:extLst>
              <a:ext uri="{FF2B5EF4-FFF2-40B4-BE49-F238E27FC236}">
                <a16:creationId xmlns:a16="http://schemas.microsoft.com/office/drawing/2014/main" id="{4ADD989C-16C3-E259-BA9C-0998F57CE143}"/>
              </a:ext>
            </a:extLst>
          </p:cNvPr>
          <p:cNvSpPr txBox="1"/>
          <p:nvPr/>
        </p:nvSpPr>
        <p:spPr>
          <a:xfrm>
            <a:off x="2493355" y="5802592"/>
            <a:ext cx="949362" cy="307777"/>
          </a:xfrm>
          <a:prstGeom prst="rect">
            <a:avLst/>
          </a:prstGeom>
          <a:noFill/>
        </p:spPr>
        <p:txBody>
          <a:bodyPr wrap="none" rtlCol="0">
            <a:spAutoFit/>
          </a:bodyPr>
          <a:lstStyle/>
          <a:p>
            <a:r>
              <a:rPr lang="en-IE" sz="1400" dirty="0"/>
              <a:t>To aux LIA</a:t>
            </a:r>
          </a:p>
        </p:txBody>
      </p:sp>
      <p:sp>
        <p:nvSpPr>
          <p:cNvPr id="26" name="TextBox 25">
            <a:extLst>
              <a:ext uri="{FF2B5EF4-FFF2-40B4-BE49-F238E27FC236}">
                <a16:creationId xmlns:a16="http://schemas.microsoft.com/office/drawing/2014/main" id="{A8CB6440-A559-B5C4-E0E8-AA1974F3D01B}"/>
              </a:ext>
            </a:extLst>
          </p:cNvPr>
          <p:cNvSpPr txBox="1"/>
          <p:nvPr/>
        </p:nvSpPr>
        <p:spPr>
          <a:xfrm>
            <a:off x="4789785" y="5843370"/>
            <a:ext cx="1296317" cy="307777"/>
          </a:xfrm>
          <a:prstGeom prst="rect">
            <a:avLst/>
          </a:prstGeom>
          <a:noFill/>
        </p:spPr>
        <p:txBody>
          <a:bodyPr wrap="none" rtlCol="0">
            <a:spAutoFit/>
          </a:bodyPr>
          <a:lstStyle/>
          <a:p>
            <a:r>
              <a:rPr lang="en-IE" sz="1400" dirty="0"/>
              <a:t>From main LIA</a:t>
            </a:r>
          </a:p>
        </p:txBody>
      </p:sp>
      <p:sp>
        <p:nvSpPr>
          <p:cNvPr id="28" name="Rectangle: Rounded Corners 27">
            <a:extLst>
              <a:ext uri="{FF2B5EF4-FFF2-40B4-BE49-F238E27FC236}">
                <a16:creationId xmlns:a16="http://schemas.microsoft.com/office/drawing/2014/main" id="{A9AA06FF-9B9A-CE56-E075-071C8719CBCD}"/>
              </a:ext>
            </a:extLst>
          </p:cNvPr>
          <p:cNvSpPr/>
          <p:nvPr/>
        </p:nvSpPr>
        <p:spPr>
          <a:xfrm>
            <a:off x="10624112" y="834953"/>
            <a:ext cx="1011385" cy="67416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100" dirty="0">
                <a:solidFill>
                  <a:schemeClr val="tx1"/>
                </a:solidFill>
              </a:rPr>
              <a:t>GUI</a:t>
            </a:r>
          </a:p>
          <a:p>
            <a:pPr algn="ctr"/>
            <a:r>
              <a:rPr lang="en-IE" sz="1100" dirty="0">
                <a:solidFill>
                  <a:schemeClr val="tx1"/>
                </a:solidFill>
              </a:rPr>
              <a:t>GRAPHICAL</a:t>
            </a:r>
          </a:p>
          <a:p>
            <a:pPr algn="ctr"/>
            <a:r>
              <a:rPr lang="en-IE" sz="1100" dirty="0">
                <a:solidFill>
                  <a:schemeClr val="tx1"/>
                </a:solidFill>
              </a:rPr>
              <a:t>USE </a:t>
            </a:r>
          </a:p>
          <a:p>
            <a:pPr algn="ctr"/>
            <a:r>
              <a:rPr lang="en-IE" sz="1100" dirty="0">
                <a:solidFill>
                  <a:schemeClr val="tx1"/>
                </a:solidFill>
              </a:rPr>
              <a:t>INTERFACE</a:t>
            </a:r>
          </a:p>
        </p:txBody>
      </p:sp>
      <p:sp>
        <p:nvSpPr>
          <p:cNvPr id="14" name="Rectangle: Rounded Corners 13">
            <a:extLst>
              <a:ext uri="{FF2B5EF4-FFF2-40B4-BE49-F238E27FC236}">
                <a16:creationId xmlns:a16="http://schemas.microsoft.com/office/drawing/2014/main" id="{CAD23BBF-B528-972C-218C-A430B885E44A}"/>
              </a:ext>
            </a:extLst>
          </p:cNvPr>
          <p:cNvSpPr/>
          <p:nvPr/>
        </p:nvSpPr>
        <p:spPr>
          <a:xfrm>
            <a:off x="6318322" y="866610"/>
            <a:ext cx="1015313" cy="1176899"/>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p>
        </p:txBody>
      </p:sp>
    </p:spTree>
    <p:extLst>
      <p:ext uri="{BB962C8B-B14F-4D97-AF65-F5344CB8AC3E}">
        <p14:creationId xmlns:p14="http://schemas.microsoft.com/office/powerpoint/2010/main" val="7261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30065-BB6F-D892-1F5C-1D1B54A5E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1E9AD4-86CC-1484-2F54-D4AC8A3BBF90}"/>
              </a:ext>
            </a:extLst>
          </p:cNvPr>
          <p:cNvSpPr>
            <a:spLocks noGrp="1"/>
          </p:cNvSpPr>
          <p:nvPr>
            <p:ph type="title"/>
          </p:nvPr>
        </p:nvSpPr>
        <p:spPr>
          <a:xfrm>
            <a:off x="0" y="2"/>
            <a:ext cx="12192000" cy="381398"/>
          </a:xfrm>
        </p:spPr>
        <p:txBody>
          <a:bodyPr>
            <a:noAutofit/>
          </a:bodyPr>
          <a:lstStyle/>
          <a:p>
            <a:pPr algn="ctr"/>
            <a:r>
              <a:rPr lang="en-US" sz="3600" dirty="0"/>
              <a:t>Higher Level Diagram for Orthogonal LIA</a:t>
            </a:r>
            <a:endParaRPr lang="en-IE" sz="3600" dirty="0"/>
          </a:p>
        </p:txBody>
      </p:sp>
      <p:pic>
        <p:nvPicPr>
          <p:cNvPr id="7" name="Picture 6">
            <a:extLst>
              <a:ext uri="{FF2B5EF4-FFF2-40B4-BE49-F238E27FC236}">
                <a16:creationId xmlns:a16="http://schemas.microsoft.com/office/drawing/2014/main" id="{FAEFCAC9-8C9C-BE5C-7959-43A7F6E597ED}"/>
              </a:ext>
            </a:extLst>
          </p:cNvPr>
          <p:cNvPicPr>
            <a:picLocks noChangeAspect="1"/>
          </p:cNvPicPr>
          <p:nvPr/>
        </p:nvPicPr>
        <p:blipFill>
          <a:blip r:embed="rId3"/>
          <a:stretch>
            <a:fillRect/>
          </a:stretch>
        </p:blipFill>
        <p:spPr>
          <a:xfrm>
            <a:off x="1509072" y="1028365"/>
            <a:ext cx="9173855" cy="4801270"/>
          </a:xfrm>
          <a:prstGeom prst="rect">
            <a:avLst/>
          </a:prstGeom>
        </p:spPr>
      </p:pic>
      <p:sp>
        <p:nvSpPr>
          <p:cNvPr id="11" name="TextBox 10">
            <a:extLst>
              <a:ext uri="{FF2B5EF4-FFF2-40B4-BE49-F238E27FC236}">
                <a16:creationId xmlns:a16="http://schemas.microsoft.com/office/drawing/2014/main" id="{AFDFD121-669B-4AE1-DCE9-79084ED98D36}"/>
              </a:ext>
            </a:extLst>
          </p:cNvPr>
          <p:cNvSpPr txBox="1"/>
          <p:nvPr/>
        </p:nvSpPr>
        <p:spPr>
          <a:xfrm>
            <a:off x="232450" y="6488668"/>
            <a:ext cx="6097604" cy="369332"/>
          </a:xfrm>
          <a:prstGeom prst="rect">
            <a:avLst/>
          </a:prstGeom>
          <a:noFill/>
        </p:spPr>
        <p:txBody>
          <a:bodyPr wrap="square">
            <a:spAutoFit/>
          </a:bodyPr>
          <a:lstStyle/>
          <a:p>
            <a:r>
              <a:rPr lang="en-IE" dirty="0"/>
              <a:t>Appl. Sci. 2022, 12, 6431</a:t>
            </a:r>
          </a:p>
        </p:txBody>
      </p:sp>
    </p:spTree>
    <p:extLst>
      <p:ext uri="{BB962C8B-B14F-4D97-AF65-F5344CB8AC3E}">
        <p14:creationId xmlns:p14="http://schemas.microsoft.com/office/powerpoint/2010/main" val="47908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E247E-921F-366C-BCAC-37F40BE0665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FCF12E8-A172-8CD6-DA70-8FA916EFC21E}"/>
              </a:ext>
            </a:extLst>
          </p:cNvPr>
          <p:cNvPicPr>
            <a:picLocks noChangeAspect="1"/>
          </p:cNvPicPr>
          <p:nvPr/>
        </p:nvPicPr>
        <p:blipFill>
          <a:blip r:embed="rId3"/>
          <a:stretch>
            <a:fillRect/>
          </a:stretch>
        </p:blipFill>
        <p:spPr>
          <a:xfrm>
            <a:off x="9773987" y="5043569"/>
            <a:ext cx="453160" cy="1066800"/>
          </a:xfrm>
          <a:prstGeom prst="rect">
            <a:avLst/>
          </a:prstGeom>
        </p:spPr>
      </p:pic>
      <p:pic>
        <p:nvPicPr>
          <p:cNvPr id="145" name="Picture 144">
            <a:extLst>
              <a:ext uri="{FF2B5EF4-FFF2-40B4-BE49-F238E27FC236}">
                <a16:creationId xmlns:a16="http://schemas.microsoft.com/office/drawing/2014/main" id="{EB4495E8-E878-03C4-C20E-A81E942B13EE}"/>
              </a:ext>
            </a:extLst>
          </p:cNvPr>
          <p:cNvPicPr>
            <a:picLocks noChangeAspect="1"/>
          </p:cNvPicPr>
          <p:nvPr/>
        </p:nvPicPr>
        <p:blipFill>
          <a:blip r:embed="rId4"/>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00AAECC2-0571-E6E1-42A2-B399687025B4}"/>
              </a:ext>
            </a:extLst>
          </p:cNvPr>
          <p:cNvSpPr/>
          <p:nvPr/>
        </p:nvSpPr>
        <p:spPr>
          <a:xfrm>
            <a:off x="1336551" y="500987"/>
            <a:ext cx="6757410" cy="5163674"/>
          </a:xfrm>
          <a:prstGeom prst="roundRect">
            <a:avLst/>
          </a:prstGeom>
          <a:solidFill>
            <a:srgbClr val="FFFF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1309FDB5-A11D-E5CD-2965-7758DAD8EA68}"/>
              </a:ext>
            </a:extLst>
          </p:cNvPr>
          <p:cNvSpPr>
            <a:spLocks noGrp="1"/>
          </p:cNvSpPr>
          <p:nvPr>
            <p:ph type="title"/>
          </p:nvPr>
        </p:nvSpPr>
        <p:spPr>
          <a:xfrm>
            <a:off x="0" y="2"/>
            <a:ext cx="10021824" cy="381398"/>
          </a:xfrm>
        </p:spPr>
        <p:txBody>
          <a:bodyPr>
            <a:noAutofit/>
          </a:bodyPr>
          <a:lstStyle/>
          <a:p>
            <a:pPr algn="ctr"/>
            <a:r>
              <a:rPr lang="en-US" sz="2400" dirty="0"/>
              <a:t>LIA Sampling interrupt, Includes COS : Upgrade for external Reference</a:t>
            </a:r>
            <a:endParaRPr lang="en-IE" sz="2400" dirty="0"/>
          </a:p>
        </p:txBody>
      </p:sp>
      <p:sp>
        <p:nvSpPr>
          <p:cNvPr id="17" name="Rectangle: Rounded Corners 16">
            <a:extLst>
              <a:ext uri="{FF2B5EF4-FFF2-40B4-BE49-F238E27FC236}">
                <a16:creationId xmlns:a16="http://schemas.microsoft.com/office/drawing/2014/main" id="{495F8261-2122-C2B3-4905-52B9C1AE650E}"/>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D20FDF4C-9EF9-C7E8-9437-61CCE63FD369}"/>
              </a:ext>
            </a:extLst>
          </p:cNvPr>
          <p:cNvSpPr/>
          <p:nvPr/>
        </p:nvSpPr>
        <p:spPr>
          <a:xfrm>
            <a:off x="2390646" y="1913207"/>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EA138A71-A22A-473B-FC8D-47140A22E09E}"/>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A7E1DAF-4DD1-0DE1-1E10-613C12B71CE1}"/>
              </a:ext>
            </a:extLst>
          </p:cNvPr>
          <p:cNvCxnSpPr>
            <a:cxnSpLocks/>
            <a:stCxn id="32" idx="3"/>
            <a:endCxn id="17" idx="1"/>
          </p:cNvCxnSpPr>
          <p:nvPr/>
        </p:nvCxnSpPr>
        <p:spPr>
          <a:xfrm flipV="1">
            <a:off x="993302" y="1381780"/>
            <a:ext cx="1643218" cy="17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1B0C735-9917-9FF2-C9B5-112C718C3D35}"/>
              </a:ext>
            </a:extLst>
          </p:cNvPr>
          <p:cNvCxnSpPr>
            <a:cxnSpLocks/>
            <a:stCxn id="30" idx="3"/>
            <a:endCxn id="18" idx="1"/>
          </p:cNvCxnSpPr>
          <p:nvPr/>
        </p:nvCxnSpPr>
        <p:spPr>
          <a:xfrm flipV="1">
            <a:off x="967036" y="2043509"/>
            <a:ext cx="1423610" cy="116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AFE9C28-C809-7933-743F-FD4BD8F4FFAF}"/>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pic>
        <p:nvPicPr>
          <p:cNvPr id="30" name="Picture 29">
            <a:extLst>
              <a:ext uri="{FF2B5EF4-FFF2-40B4-BE49-F238E27FC236}">
                <a16:creationId xmlns:a16="http://schemas.microsoft.com/office/drawing/2014/main" id="{3E96D22B-1116-74C3-ABD0-9FB2D9570D0C}"/>
              </a:ext>
            </a:extLst>
          </p:cNvPr>
          <p:cNvPicPr>
            <a:picLocks noChangeAspect="1"/>
          </p:cNvPicPr>
          <p:nvPr/>
        </p:nvPicPr>
        <p:blipFill>
          <a:blip r:embed="rId3"/>
          <a:stretch>
            <a:fillRect/>
          </a:stretch>
        </p:blipFill>
        <p:spPr>
          <a:xfrm>
            <a:off x="513876" y="1521785"/>
            <a:ext cx="453160" cy="1066800"/>
          </a:xfrm>
          <a:prstGeom prst="rect">
            <a:avLst/>
          </a:prstGeom>
        </p:spPr>
      </p:pic>
      <p:pic>
        <p:nvPicPr>
          <p:cNvPr id="32" name="Picture 31">
            <a:extLst>
              <a:ext uri="{FF2B5EF4-FFF2-40B4-BE49-F238E27FC236}">
                <a16:creationId xmlns:a16="http://schemas.microsoft.com/office/drawing/2014/main" id="{7D4AFB74-6F32-0032-E311-11400009092D}"/>
              </a:ext>
            </a:extLst>
          </p:cNvPr>
          <p:cNvPicPr>
            <a:picLocks noChangeAspect="1"/>
          </p:cNvPicPr>
          <p:nvPr/>
        </p:nvPicPr>
        <p:blipFill>
          <a:blip r:embed="rId5"/>
          <a:stretch>
            <a:fillRect/>
          </a:stretch>
        </p:blipFill>
        <p:spPr>
          <a:xfrm>
            <a:off x="568291" y="1160014"/>
            <a:ext cx="425011" cy="479393"/>
          </a:xfrm>
          <a:prstGeom prst="rect">
            <a:avLst/>
          </a:prstGeom>
        </p:spPr>
      </p:pic>
      <p:cxnSp>
        <p:nvCxnSpPr>
          <p:cNvPr id="40" name="Straight Arrow Connector 39">
            <a:extLst>
              <a:ext uri="{FF2B5EF4-FFF2-40B4-BE49-F238E27FC236}">
                <a16:creationId xmlns:a16="http://schemas.microsoft.com/office/drawing/2014/main" id="{73659134-D2B0-FFFE-DBD8-69E258914FC0}"/>
              </a:ext>
            </a:extLst>
          </p:cNvPr>
          <p:cNvCxnSpPr>
            <a:cxnSpLocks/>
            <a:stCxn id="15" idx="6"/>
          </p:cNvCxnSpPr>
          <p:nvPr/>
        </p:nvCxnSpPr>
        <p:spPr>
          <a:xfrm>
            <a:off x="5077968" y="1376090"/>
            <a:ext cx="1240354"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1C4D245-7D15-CC10-BBA3-FB8DD5CD5275}"/>
              </a:ext>
            </a:extLst>
          </p:cNvPr>
          <p:cNvCxnSpPr>
            <a:cxnSpLocks/>
          </p:cNvCxnSpPr>
          <p:nvPr/>
        </p:nvCxnSpPr>
        <p:spPr>
          <a:xfrm>
            <a:off x="6994609" y="1160014"/>
            <a:ext cx="362576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DFBE4806-6711-4BFA-C820-17563A2928E4}"/>
              </a:ext>
            </a:extLst>
          </p:cNvPr>
          <p:cNvCxnSpPr>
            <a:cxnSpLocks/>
          </p:cNvCxnSpPr>
          <p:nvPr/>
        </p:nvCxnSpPr>
        <p:spPr>
          <a:xfrm>
            <a:off x="6994609" y="1639407"/>
            <a:ext cx="2195111" cy="125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FB67575-7012-5D8D-7290-37C22802072B}"/>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BDE548AF-EC9B-8F32-CFAB-7ABC96DFBE52}"/>
              </a:ext>
            </a:extLst>
          </p:cNvPr>
          <p:cNvSpPr txBox="1"/>
          <p:nvPr/>
        </p:nvSpPr>
        <p:spPr>
          <a:xfrm>
            <a:off x="3449108" y="1989687"/>
            <a:ext cx="1417045" cy="307777"/>
          </a:xfrm>
          <a:prstGeom prst="rect">
            <a:avLst/>
          </a:prstGeom>
          <a:noFill/>
        </p:spPr>
        <p:txBody>
          <a:bodyPr wrap="square" rtlCol="0">
            <a:spAutoFit/>
          </a:bodyPr>
          <a:lstStyle/>
          <a:p>
            <a:r>
              <a:rPr lang="en-IE" sz="1400" dirty="0">
                <a:latin typeface="Agency FB" panose="020B0503020202020204" pitchFamily="34" charset="0"/>
              </a:rPr>
              <a:t>REFERENCE SAMPLE</a:t>
            </a:r>
          </a:p>
        </p:txBody>
      </p:sp>
      <p:sp>
        <p:nvSpPr>
          <p:cNvPr id="56" name="Rectangle: Rounded Corners 55">
            <a:extLst>
              <a:ext uri="{FF2B5EF4-FFF2-40B4-BE49-F238E27FC236}">
                <a16:creationId xmlns:a16="http://schemas.microsoft.com/office/drawing/2014/main" id="{D339C2CF-A374-BA4A-200C-C647C59588A5}"/>
              </a:ext>
            </a:extLst>
          </p:cNvPr>
          <p:cNvSpPr/>
          <p:nvPr/>
        </p:nvSpPr>
        <p:spPr>
          <a:xfrm>
            <a:off x="2672513" y="2522896"/>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5772A55F-00D1-0CE6-8227-EB3C2CD741D1}"/>
              </a:ext>
            </a:extLst>
          </p:cNvPr>
          <p:cNvPicPr>
            <a:picLocks noChangeAspect="1"/>
          </p:cNvPicPr>
          <p:nvPr/>
        </p:nvPicPr>
        <p:blipFill>
          <a:blip r:embed="rId6"/>
          <a:stretch>
            <a:fillRect/>
          </a:stretch>
        </p:blipFill>
        <p:spPr>
          <a:xfrm>
            <a:off x="2717738" y="2683204"/>
            <a:ext cx="750027" cy="351113"/>
          </a:xfrm>
          <a:prstGeom prst="rect">
            <a:avLst/>
          </a:prstGeom>
        </p:spPr>
      </p:pic>
      <p:sp>
        <p:nvSpPr>
          <p:cNvPr id="61" name="Rectangle: Rounded Corners 60">
            <a:extLst>
              <a:ext uri="{FF2B5EF4-FFF2-40B4-BE49-F238E27FC236}">
                <a16:creationId xmlns:a16="http://schemas.microsoft.com/office/drawing/2014/main" id="{A59BFCD5-6C2B-6B50-7DFA-97522F06F619}"/>
              </a:ext>
            </a:extLst>
          </p:cNvPr>
          <p:cNvSpPr/>
          <p:nvPr/>
        </p:nvSpPr>
        <p:spPr>
          <a:xfrm>
            <a:off x="2636520" y="4371827"/>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60" name="Picture 59">
            <a:extLst>
              <a:ext uri="{FF2B5EF4-FFF2-40B4-BE49-F238E27FC236}">
                <a16:creationId xmlns:a16="http://schemas.microsoft.com/office/drawing/2014/main" id="{A5C82F3E-2F44-0077-4E28-3AC1BE19A2B2}"/>
              </a:ext>
            </a:extLst>
          </p:cNvPr>
          <p:cNvPicPr>
            <a:picLocks noChangeAspect="1"/>
          </p:cNvPicPr>
          <p:nvPr/>
        </p:nvPicPr>
        <p:blipFill>
          <a:blip r:embed="rId4"/>
          <a:stretch>
            <a:fillRect/>
          </a:stretch>
        </p:blipFill>
        <p:spPr>
          <a:xfrm>
            <a:off x="2681744" y="4516661"/>
            <a:ext cx="929639" cy="406564"/>
          </a:xfrm>
          <a:prstGeom prst="rect">
            <a:avLst/>
          </a:prstGeom>
        </p:spPr>
      </p:pic>
      <p:cxnSp>
        <p:nvCxnSpPr>
          <p:cNvPr id="70" name="Straight Arrow Connector 69">
            <a:extLst>
              <a:ext uri="{FF2B5EF4-FFF2-40B4-BE49-F238E27FC236}">
                <a16:creationId xmlns:a16="http://schemas.microsoft.com/office/drawing/2014/main" id="{787E2E0F-BEDE-6717-BE04-D06BBF83D1D1}"/>
              </a:ext>
            </a:extLst>
          </p:cNvPr>
          <p:cNvCxnSpPr>
            <a:cxnSpLocks/>
            <a:stCxn id="61" idx="3"/>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665F78B6-43C4-5DC2-E22E-EF768DFBEECD}"/>
              </a:ext>
            </a:extLst>
          </p:cNvPr>
          <p:cNvCxnSpPr>
            <a:cxnSpLocks/>
            <a:stCxn id="56" idx="3"/>
            <a:endCxn id="15" idx="4"/>
          </p:cNvCxnSpPr>
          <p:nvPr/>
        </p:nvCxnSpPr>
        <p:spPr>
          <a:xfrm flipV="1">
            <a:off x="3699943" y="1732706"/>
            <a:ext cx="1015313" cy="1126061"/>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40BE50ED-4489-E397-7F26-7BF097A28D7E}"/>
              </a:ext>
            </a:extLst>
          </p:cNvPr>
          <p:cNvSpPr txBox="1"/>
          <p:nvPr/>
        </p:nvSpPr>
        <p:spPr>
          <a:xfrm>
            <a:off x="1523417" y="2611445"/>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2FE127DD-9437-3537-11FB-D415A4CBA568}"/>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CA368AA0-4A65-EA5B-BAB3-E7E43D6A6A87}"/>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8" name="Connector: Elbow 97">
            <a:extLst>
              <a:ext uri="{FF2B5EF4-FFF2-40B4-BE49-F238E27FC236}">
                <a16:creationId xmlns:a16="http://schemas.microsoft.com/office/drawing/2014/main" id="{E5D0CED9-5F21-6D02-4FE1-D3CF9E83F3D2}"/>
              </a:ext>
            </a:extLst>
          </p:cNvPr>
          <p:cNvCxnSpPr>
            <a:cxnSpLocks/>
            <a:stCxn id="95" idx="3"/>
            <a:endCxn id="32" idx="1"/>
          </p:cNvCxnSpPr>
          <p:nvPr/>
        </p:nvCxnSpPr>
        <p:spPr>
          <a:xfrm flipH="1" flipV="1">
            <a:off x="568291" y="1399711"/>
            <a:ext cx="10412130" cy="3307987"/>
          </a:xfrm>
          <a:prstGeom prst="bentConnector5">
            <a:avLst>
              <a:gd name="adj1" fmla="val -5972"/>
              <a:gd name="adj2" fmla="val -60598"/>
              <a:gd name="adj3" fmla="val 102196"/>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D7DD647B-CF45-F778-B7C3-4AC08E96D86C}"/>
              </a:ext>
            </a:extLst>
          </p:cNvPr>
          <p:cNvSpPr txBox="1"/>
          <p:nvPr/>
        </p:nvSpPr>
        <p:spPr>
          <a:xfrm>
            <a:off x="3213205" y="4070953"/>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0" name="TextBox 119">
            <a:extLst>
              <a:ext uri="{FF2B5EF4-FFF2-40B4-BE49-F238E27FC236}">
                <a16:creationId xmlns:a16="http://schemas.microsoft.com/office/drawing/2014/main" id="{EF4C0323-3F2E-71C0-01B8-B6CE4E6B777E}"/>
              </a:ext>
            </a:extLst>
          </p:cNvPr>
          <p:cNvSpPr txBox="1"/>
          <p:nvPr/>
        </p:nvSpPr>
        <p:spPr>
          <a:xfrm>
            <a:off x="2408796" y="2242553"/>
            <a:ext cx="2226892" cy="307777"/>
          </a:xfrm>
          <a:prstGeom prst="rect">
            <a:avLst/>
          </a:prstGeom>
          <a:noFill/>
        </p:spPr>
        <p:txBody>
          <a:bodyPr wrap="none" rtlCol="0">
            <a:spAutoFit/>
          </a:bodyPr>
          <a:lstStyle/>
          <a:p>
            <a:r>
              <a:rPr lang="en-IE" sz="1400" dirty="0"/>
              <a:t>Ref=sin(2</a:t>
            </a:r>
            <a:r>
              <a:rPr lang="el-GR" sz="1400" dirty="0"/>
              <a:t>π* (1-&gt;200)/200 )</a:t>
            </a:r>
            <a:endParaRPr lang="en-IE" sz="1400" dirty="0"/>
          </a:p>
        </p:txBody>
      </p:sp>
      <p:sp>
        <p:nvSpPr>
          <p:cNvPr id="121" name="TextBox 120">
            <a:extLst>
              <a:ext uri="{FF2B5EF4-FFF2-40B4-BE49-F238E27FC236}">
                <a16:creationId xmlns:a16="http://schemas.microsoft.com/office/drawing/2014/main" id="{89B7D983-B194-FFB6-3F58-2D03EE43EA54}"/>
              </a:ext>
            </a:extLst>
          </p:cNvPr>
          <p:cNvSpPr txBox="1"/>
          <p:nvPr/>
        </p:nvSpPr>
        <p:spPr>
          <a:xfrm>
            <a:off x="3669672" y="2833474"/>
            <a:ext cx="1502382" cy="523220"/>
          </a:xfrm>
          <a:prstGeom prst="rect">
            <a:avLst/>
          </a:prstGeom>
          <a:noFill/>
        </p:spPr>
        <p:txBody>
          <a:bodyPr wrap="square" rtlCol="0">
            <a:spAutoFit/>
          </a:bodyPr>
          <a:lstStyle/>
          <a:p>
            <a:r>
              <a:rPr lang="en-IE" sz="1400" dirty="0">
                <a:latin typeface="Agency FB" panose="020B0503020202020204" pitchFamily="34" charset="0"/>
              </a:rPr>
              <a:t>SINUSOIDAL REFERENCE</a:t>
            </a:r>
          </a:p>
          <a:p>
            <a:r>
              <a:rPr lang="en-IE" sz="1400" dirty="0">
                <a:latin typeface="Agency FB" panose="020B0503020202020204" pitchFamily="34" charset="0"/>
              </a:rPr>
              <a:t> ‘VIRTUAL SAMPLES’</a:t>
            </a:r>
          </a:p>
        </p:txBody>
      </p:sp>
      <p:sp>
        <p:nvSpPr>
          <p:cNvPr id="122" name="TextBox 121">
            <a:extLst>
              <a:ext uri="{FF2B5EF4-FFF2-40B4-BE49-F238E27FC236}">
                <a16:creationId xmlns:a16="http://schemas.microsoft.com/office/drawing/2014/main" id="{D3D930C6-6E95-5846-93F5-32F52301BA97}"/>
              </a:ext>
            </a:extLst>
          </p:cNvPr>
          <p:cNvSpPr txBox="1"/>
          <p:nvPr/>
        </p:nvSpPr>
        <p:spPr>
          <a:xfrm>
            <a:off x="1997733" y="417096"/>
            <a:ext cx="3118611" cy="369332"/>
          </a:xfrm>
          <a:prstGeom prst="rect">
            <a:avLst/>
          </a:prstGeom>
          <a:noFill/>
        </p:spPr>
        <p:txBody>
          <a:bodyPr wrap="none" rtlCol="0">
            <a:spAutoFit/>
          </a:bodyPr>
          <a:lstStyle/>
          <a:p>
            <a:r>
              <a:rPr lang="en-IE" b="1" dirty="0"/>
              <a:t>200KHz timer Interrupt (5</a:t>
            </a:r>
            <a:r>
              <a:rPr lang="el-GR" b="1" dirty="0"/>
              <a:t>μ</a:t>
            </a:r>
            <a:r>
              <a:rPr lang="en-IE" b="1" dirty="0"/>
              <a:t>s)</a:t>
            </a:r>
          </a:p>
        </p:txBody>
      </p:sp>
      <p:sp>
        <p:nvSpPr>
          <p:cNvPr id="123" name="TextBox 122">
            <a:extLst>
              <a:ext uri="{FF2B5EF4-FFF2-40B4-BE49-F238E27FC236}">
                <a16:creationId xmlns:a16="http://schemas.microsoft.com/office/drawing/2014/main" id="{526AA6D7-BE83-C71C-7EAB-659A0174E3CB}"/>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F4F2954C-A9C3-CB43-49AE-8D9008E13D50}"/>
              </a:ext>
            </a:extLst>
          </p:cNvPr>
          <p:cNvSpPr txBox="1"/>
          <p:nvPr/>
        </p:nvSpPr>
        <p:spPr>
          <a:xfrm>
            <a:off x="8005994" y="866610"/>
            <a:ext cx="2517549" cy="369332"/>
          </a:xfrm>
          <a:prstGeom prst="rect">
            <a:avLst/>
          </a:prstGeom>
          <a:noFill/>
        </p:spPr>
        <p:txBody>
          <a:bodyPr wrap="none" rtlCol="0">
            <a:spAutoFit/>
          </a:bodyPr>
          <a:lstStyle/>
          <a:p>
            <a:r>
              <a:rPr lang="en-IE" dirty="0"/>
              <a:t>Serial port GUI protocol</a:t>
            </a:r>
          </a:p>
        </p:txBody>
      </p:sp>
      <p:sp>
        <p:nvSpPr>
          <p:cNvPr id="125" name="TextBox 124">
            <a:extLst>
              <a:ext uri="{FF2B5EF4-FFF2-40B4-BE49-F238E27FC236}">
                <a16:creationId xmlns:a16="http://schemas.microsoft.com/office/drawing/2014/main" id="{D2085FA5-D238-6194-6839-45B8453F9F40}"/>
              </a:ext>
            </a:extLst>
          </p:cNvPr>
          <p:cNvSpPr txBox="1"/>
          <p:nvPr/>
        </p:nvSpPr>
        <p:spPr>
          <a:xfrm>
            <a:off x="8358557" y="1357075"/>
            <a:ext cx="503664" cy="369332"/>
          </a:xfrm>
          <a:prstGeom prst="rect">
            <a:avLst/>
          </a:prstGeom>
          <a:noFill/>
        </p:spPr>
        <p:txBody>
          <a:bodyPr wrap="none" rtlCol="0">
            <a:spAutoFit/>
          </a:bodyPr>
          <a:lstStyle/>
          <a:p>
            <a:r>
              <a:rPr lang="en-IE" dirty="0"/>
              <a:t>DC</a:t>
            </a:r>
          </a:p>
        </p:txBody>
      </p:sp>
      <p:sp>
        <p:nvSpPr>
          <p:cNvPr id="126" name="Rectangle: Rounded Corners 125">
            <a:extLst>
              <a:ext uri="{FF2B5EF4-FFF2-40B4-BE49-F238E27FC236}">
                <a16:creationId xmlns:a16="http://schemas.microsoft.com/office/drawing/2014/main" id="{AFBC3C5B-7813-F05E-CB57-500C9B370B5B}"/>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5901ECC0-56DC-1517-53F3-5729A2061B39}"/>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 name="Rectangle: Rounded Corners 129">
            <a:extLst>
              <a:ext uri="{FF2B5EF4-FFF2-40B4-BE49-F238E27FC236}">
                <a16:creationId xmlns:a16="http://schemas.microsoft.com/office/drawing/2014/main" id="{154F72B0-1C4E-8756-9AE2-F9B26570A0FE}"/>
              </a:ext>
            </a:extLst>
          </p:cNvPr>
          <p:cNvSpPr/>
          <p:nvPr/>
        </p:nvSpPr>
        <p:spPr>
          <a:xfrm>
            <a:off x="6639492" y="3155083"/>
            <a:ext cx="1142052" cy="671741"/>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INTERNAL SINUSOIDAL REF EXPORT</a:t>
            </a:r>
          </a:p>
        </p:txBody>
      </p:sp>
      <p:cxnSp>
        <p:nvCxnSpPr>
          <p:cNvPr id="131" name="Straight Arrow Connector 130">
            <a:extLst>
              <a:ext uri="{FF2B5EF4-FFF2-40B4-BE49-F238E27FC236}">
                <a16:creationId xmlns:a16="http://schemas.microsoft.com/office/drawing/2014/main" id="{5D892F93-6886-C904-4C9F-147B6F8CA80E}"/>
              </a:ext>
            </a:extLst>
          </p:cNvPr>
          <p:cNvCxnSpPr>
            <a:cxnSpLocks/>
            <a:endCxn id="130" idx="1"/>
          </p:cNvCxnSpPr>
          <p:nvPr/>
        </p:nvCxnSpPr>
        <p:spPr>
          <a:xfrm>
            <a:off x="6322250" y="3490954"/>
            <a:ext cx="31724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84BFC873-C0A8-C8FA-221D-7A3317035D19}"/>
              </a:ext>
            </a:extLst>
          </p:cNvPr>
          <p:cNvCxnSpPr>
            <a:cxnSpLocks/>
            <a:stCxn id="130" idx="3"/>
          </p:cNvCxnSpPr>
          <p:nvPr/>
        </p:nvCxnSpPr>
        <p:spPr>
          <a:xfrm flipV="1">
            <a:off x="7781544" y="3478207"/>
            <a:ext cx="1408176" cy="127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CF317E72-2517-59EF-3E66-74814FA767C2}"/>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1345F2D8-DE61-D85A-9465-C96DF708C4B3}"/>
              </a:ext>
            </a:extLst>
          </p:cNvPr>
          <p:cNvSpPr/>
          <p:nvPr/>
        </p:nvSpPr>
        <p:spPr>
          <a:xfrm>
            <a:off x="5044440" y="5301058"/>
            <a:ext cx="2241981"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INT IN</a:t>
            </a:r>
          </a:p>
        </p:txBody>
      </p:sp>
      <p:cxnSp>
        <p:nvCxnSpPr>
          <p:cNvPr id="162" name="Straight Arrow Connector 161">
            <a:extLst>
              <a:ext uri="{FF2B5EF4-FFF2-40B4-BE49-F238E27FC236}">
                <a16:creationId xmlns:a16="http://schemas.microsoft.com/office/drawing/2014/main" id="{27A01C92-5079-22D6-33B7-550F2A5B48EA}"/>
              </a:ext>
            </a:extLst>
          </p:cNvPr>
          <p:cNvCxnSpPr>
            <a:cxnSpLocks/>
            <a:endCxn id="161" idx="2"/>
          </p:cNvCxnSpPr>
          <p:nvPr/>
        </p:nvCxnSpPr>
        <p:spPr>
          <a:xfrm flipH="1" flipV="1">
            <a:off x="6165431" y="5561662"/>
            <a:ext cx="1" cy="4996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506D6EE5-DD63-64AD-7DD7-474389862B64}"/>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cxnSp>
        <p:nvCxnSpPr>
          <p:cNvPr id="170" name="Connector: Elbow 169">
            <a:extLst>
              <a:ext uri="{FF2B5EF4-FFF2-40B4-BE49-F238E27FC236}">
                <a16:creationId xmlns:a16="http://schemas.microsoft.com/office/drawing/2014/main" id="{864FD726-0C75-24FD-FD13-B0039425BEA8}"/>
              </a:ext>
            </a:extLst>
          </p:cNvPr>
          <p:cNvCxnSpPr>
            <a:cxnSpLocks/>
            <a:stCxn id="30" idx="3"/>
            <a:endCxn id="95" idx="2"/>
          </p:cNvCxnSpPr>
          <p:nvPr/>
        </p:nvCxnSpPr>
        <p:spPr>
          <a:xfrm>
            <a:off x="967036" y="2055185"/>
            <a:ext cx="9327585" cy="3109713"/>
          </a:xfrm>
          <a:prstGeom prst="bentConnector4">
            <a:avLst>
              <a:gd name="adj1" fmla="val 99"/>
              <a:gd name="adj2" fmla="val 145740"/>
            </a:avLst>
          </a:prstGeom>
          <a:ln w="28575">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68703820-9CF5-3C93-DB8E-C964F14DF308}"/>
              </a:ext>
            </a:extLst>
          </p:cNvPr>
          <p:cNvSpPr txBox="1"/>
          <p:nvPr/>
        </p:nvSpPr>
        <p:spPr>
          <a:xfrm>
            <a:off x="418907" y="2804112"/>
            <a:ext cx="574196" cy="646331"/>
          </a:xfrm>
          <a:prstGeom prst="rect">
            <a:avLst/>
          </a:prstGeom>
          <a:noFill/>
        </p:spPr>
        <p:txBody>
          <a:bodyPr wrap="none" rtlCol="0">
            <a:spAutoFit/>
          </a:bodyPr>
          <a:lstStyle/>
          <a:p>
            <a:r>
              <a:rPr lang="en-IE" dirty="0">
                <a:solidFill>
                  <a:srgbClr val="00B050"/>
                </a:solidFill>
              </a:rPr>
              <a:t>EXT</a:t>
            </a:r>
          </a:p>
          <a:p>
            <a:r>
              <a:rPr lang="en-IE" dirty="0">
                <a:solidFill>
                  <a:srgbClr val="00B050"/>
                </a:solidFill>
              </a:rPr>
              <a:t>REF</a:t>
            </a:r>
          </a:p>
        </p:txBody>
      </p:sp>
      <p:sp>
        <p:nvSpPr>
          <p:cNvPr id="178" name="TextBox 177">
            <a:extLst>
              <a:ext uri="{FF2B5EF4-FFF2-40B4-BE49-F238E27FC236}">
                <a16:creationId xmlns:a16="http://schemas.microsoft.com/office/drawing/2014/main" id="{188A3C9C-BB86-EBAD-32D0-EDAA25B1C8DF}"/>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E059AF25-B90A-47A0-FA1A-7AE7CFB27572}"/>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F031CA4A-10AF-FD52-62FF-09A73E49BEBD}"/>
              </a:ext>
            </a:extLst>
          </p:cNvPr>
          <p:cNvPicPr>
            <a:picLocks noChangeAspect="1"/>
          </p:cNvPicPr>
          <p:nvPr/>
        </p:nvPicPr>
        <p:blipFill>
          <a:blip r:embed="rId7"/>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39CC70EA-6FD6-5496-093A-F11AF85EAAC9}"/>
              </a:ext>
            </a:extLst>
          </p:cNvPr>
          <p:cNvPicPr>
            <a:picLocks noChangeAspect="1"/>
          </p:cNvPicPr>
          <p:nvPr/>
        </p:nvPicPr>
        <p:blipFill>
          <a:blip r:embed="rId7"/>
          <a:stretch>
            <a:fillRect/>
          </a:stretch>
        </p:blipFill>
        <p:spPr>
          <a:xfrm>
            <a:off x="6244761" y="5764526"/>
            <a:ext cx="320776" cy="472001"/>
          </a:xfrm>
          <a:prstGeom prst="rect">
            <a:avLst/>
          </a:prstGeom>
        </p:spPr>
      </p:pic>
      <p:pic>
        <p:nvPicPr>
          <p:cNvPr id="5" name="Picture 4">
            <a:extLst>
              <a:ext uri="{FF2B5EF4-FFF2-40B4-BE49-F238E27FC236}">
                <a16:creationId xmlns:a16="http://schemas.microsoft.com/office/drawing/2014/main" id="{D46D4CFB-77BE-F5EA-FB1A-2429B19A1BDA}"/>
              </a:ext>
            </a:extLst>
          </p:cNvPr>
          <p:cNvPicPr>
            <a:picLocks noChangeAspect="1"/>
          </p:cNvPicPr>
          <p:nvPr/>
        </p:nvPicPr>
        <p:blipFill>
          <a:blip r:embed="rId8"/>
          <a:stretch>
            <a:fillRect/>
          </a:stretch>
        </p:blipFill>
        <p:spPr>
          <a:xfrm>
            <a:off x="8331757" y="2952428"/>
            <a:ext cx="650809" cy="476451"/>
          </a:xfrm>
          <a:prstGeom prst="rect">
            <a:avLst/>
          </a:prstGeom>
        </p:spPr>
      </p:pic>
      <p:sp>
        <p:nvSpPr>
          <p:cNvPr id="6" name="TextBox 5">
            <a:extLst>
              <a:ext uri="{FF2B5EF4-FFF2-40B4-BE49-F238E27FC236}">
                <a16:creationId xmlns:a16="http://schemas.microsoft.com/office/drawing/2014/main" id="{89F7E248-DDAC-6102-A2D1-18E5134E30F1}"/>
              </a:ext>
            </a:extLst>
          </p:cNvPr>
          <p:cNvSpPr txBox="1"/>
          <p:nvPr/>
        </p:nvSpPr>
        <p:spPr>
          <a:xfrm>
            <a:off x="8268458" y="3409175"/>
            <a:ext cx="750526" cy="369332"/>
          </a:xfrm>
          <a:prstGeom prst="rect">
            <a:avLst/>
          </a:prstGeom>
          <a:noFill/>
        </p:spPr>
        <p:txBody>
          <a:bodyPr wrap="none" rtlCol="0">
            <a:spAutoFit/>
          </a:bodyPr>
          <a:lstStyle/>
          <a:p>
            <a:r>
              <a:rPr lang="en-IE" dirty="0"/>
              <a:t>1 KHz</a:t>
            </a:r>
          </a:p>
        </p:txBody>
      </p:sp>
      <p:pic>
        <p:nvPicPr>
          <p:cNvPr id="8" name="Picture 7">
            <a:extLst>
              <a:ext uri="{FF2B5EF4-FFF2-40B4-BE49-F238E27FC236}">
                <a16:creationId xmlns:a16="http://schemas.microsoft.com/office/drawing/2014/main" id="{A67AEFA9-9032-2DA8-7870-EBD287C60B6C}"/>
              </a:ext>
            </a:extLst>
          </p:cNvPr>
          <p:cNvPicPr>
            <a:picLocks noChangeAspect="1"/>
          </p:cNvPicPr>
          <p:nvPr/>
        </p:nvPicPr>
        <p:blipFill>
          <a:blip r:embed="rId5"/>
          <a:stretch>
            <a:fillRect/>
          </a:stretch>
        </p:blipFill>
        <p:spPr>
          <a:xfrm>
            <a:off x="11181700" y="4173402"/>
            <a:ext cx="586064" cy="489078"/>
          </a:xfrm>
          <a:prstGeom prst="rect">
            <a:avLst/>
          </a:prstGeom>
        </p:spPr>
      </p:pic>
      <p:sp>
        <p:nvSpPr>
          <p:cNvPr id="10" name="TextBox 9">
            <a:extLst>
              <a:ext uri="{FF2B5EF4-FFF2-40B4-BE49-F238E27FC236}">
                <a16:creationId xmlns:a16="http://schemas.microsoft.com/office/drawing/2014/main" id="{8A8132A4-3093-CB14-5851-E79CC03C2771}"/>
              </a:ext>
            </a:extLst>
          </p:cNvPr>
          <p:cNvSpPr txBox="1"/>
          <p:nvPr/>
        </p:nvSpPr>
        <p:spPr>
          <a:xfrm>
            <a:off x="9112932" y="3326230"/>
            <a:ext cx="1704762" cy="307777"/>
          </a:xfrm>
          <a:prstGeom prst="rect">
            <a:avLst/>
          </a:prstGeom>
          <a:noFill/>
        </p:spPr>
        <p:txBody>
          <a:bodyPr wrap="none" rtlCol="0">
            <a:spAutoFit/>
          </a:bodyPr>
          <a:lstStyle/>
          <a:p>
            <a:r>
              <a:rPr lang="en-IE" sz="1400" dirty="0"/>
              <a:t>TO OSCILLOSCOPE</a:t>
            </a:r>
          </a:p>
        </p:txBody>
      </p:sp>
      <p:sp>
        <p:nvSpPr>
          <p:cNvPr id="12" name="TextBox 11">
            <a:extLst>
              <a:ext uri="{FF2B5EF4-FFF2-40B4-BE49-F238E27FC236}">
                <a16:creationId xmlns:a16="http://schemas.microsoft.com/office/drawing/2014/main" id="{EF6B436A-84FA-F359-A477-B3B75EDA8C50}"/>
              </a:ext>
            </a:extLst>
          </p:cNvPr>
          <p:cNvSpPr txBox="1"/>
          <p:nvPr/>
        </p:nvSpPr>
        <p:spPr>
          <a:xfrm>
            <a:off x="3619115" y="1763701"/>
            <a:ext cx="810768" cy="307777"/>
          </a:xfrm>
          <a:prstGeom prst="rect">
            <a:avLst/>
          </a:prstGeom>
          <a:noFill/>
        </p:spPr>
        <p:txBody>
          <a:bodyPr wrap="square" rtlCol="0">
            <a:spAutoFit/>
          </a:bodyPr>
          <a:lstStyle/>
          <a:p>
            <a:r>
              <a:rPr lang="en-IE" sz="1400" dirty="0">
                <a:latin typeface="Agency FB" panose="020B0503020202020204" pitchFamily="34" charset="0"/>
              </a:rPr>
              <a:t>EXTERNAL</a:t>
            </a:r>
          </a:p>
        </p:txBody>
      </p:sp>
      <p:sp>
        <p:nvSpPr>
          <p:cNvPr id="13" name="TextBox 12">
            <a:extLst>
              <a:ext uri="{FF2B5EF4-FFF2-40B4-BE49-F238E27FC236}">
                <a16:creationId xmlns:a16="http://schemas.microsoft.com/office/drawing/2014/main" id="{132838E7-0294-6227-E3E3-59D5D1AA2CA8}"/>
              </a:ext>
            </a:extLst>
          </p:cNvPr>
          <p:cNvSpPr txBox="1"/>
          <p:nvPr/>
        </p:nvSpPr>
        <p:spPr>
          <a:xfrm>
            <a:off x="3691306" y="2602642"/>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25" name="TextBox 24">
            <a:extLst>
              <a:ext uri="{FF2B5EF4-FFF2-40B4-BE49-F238E27FC236}">
                <a16:creationId xmlns:a16="http://schemas.microsoft.com/office/drawing/2014/main" id="{1844C7D9-34AE-A11C-DE48-DAA602268831}"/>
              </a:ext>
            </a:extLst>
          </p:cNvPr>
          <p:cNvSpPr txBox="1"/>
          <p:nvPr/>
        </p:nvSpPr>
        <p:spPr>
          <a:xfrm>
            <a:off x="2493355" y="5802592"/>
            <a:ext cx="949362" cy="307777"/>
          </a:xfrm>
          <a:prstGeom prst="rect">
            <a:avLst/>
          </a:prstGeom>
          <a:noFill/>
        </p:spPr>
        <p:txBody>
          <a:bodyPr wrap="none" rtlCol="0">
            <a:spAutoFit/>
          </a:bodyPr>
          <a:lstStyle/>
          <a:p>
            <a:r>
              <a:rPr lang="en-IE" sz="1400" dirty="0"/>
              <a:t>To aux LIA</a:t>
            </a:r>
          </a:p>
        </p:txBody>
      </p:sp>
      <p:sp>
        <p:nvSpPr>
          <p:cNvPr id="26" name="TextBox 25">
            <a:extLst>
              <a:ext uri="{FF2B5EF4-FFF2-40B4-BE49-F238E27FC236}">
                <a16:creationId xmlns:a16="http://schemas.microsoft.com/office/drawing/2014/main" id="{EF5E4C24-0E08-734C-8255-B56BADD97FC8}"/>
              </a:ext>
            </a:extLst>
          </p:cNvPr>
          <p:cNvSpPr txBox="1"/>
          <p:nvPr/>
        </p:nvSpPr>
        <p:spPr>
          <a:xfrm>
            <a:off x="4789785" y="5843370"/>
            <a:ext cx="1296317" cy="307777"/>
          </a:xfrm>
          <a:prstGeom prst="rect">
            <a:avLst/>
          </a:prstGeom>
          <a:noFill/>
        </p:spPr>
        <p:txBody>
          <a:bodyPr wrap="none" rtlCol="0">
            <a:spAutoFit/>
          </a:bodyPr>
          <a:lstStyle/>
          <a:p>
            <a:r>
              <a:rPr lang="en-IE" sz="1400" dirty="0"/>
              <a:t>From main LIA</a:t>
            </a:r>
          </a:p>
        </p:txBody>
      </p:sp>
      <p:sp>
        <p:nvSpPr>
          <p:cNvPr id="28" name="Rectangle: Rounded Corners 27">
            <a:extLst>
              <a:ext uri="{FF2B5EF4-FFF2-40B4-BE49-F238E27FC236}">
                <a16:creationId xmlns:a16="http://schemas.microsoft.com/office/drawing/2014/main" id="{5460C1A6-805B-BE03-03AD-69D232FA3ACF}"/>
              </a:ext>
            </a:extLst>
          </p:cNvPr>
          <p:cNvSpPr/>
          <p:nvPr/>
        </p:nvSpPr>
        <p:spPr>
          <a:xfrm>
            <a:off x="10624112" y="834953"/>
            <a:ext cx="1011385" cy="67416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100" dirty="0">
                <a:solidFill>
                  <a:schemeClr val="tx1"/>
                </a:solidFill>
              </a:rPr>
              <a:t>GUI</a:t>
            </a:r>
          </a:p>
          <a:p>
            <a:pPr algn="ctr"/>
            <a:r>
              <a:rPr lang="en-IE" sz="1100" dirty="0">
                <a:solidFill>
                  <a:schemeClr val="tx1"/>
                </a:solidFill>
              </a:rPr>
              <a:t>GRAPHICAL</a:t>
            </a:r>
          </a:p>
          <a:p>
            <a:pPr algn="ctr"/>
            <a:r>
              <a:rPr lang="en-IE" sz="1100" dirty="0">
                <a:solidFill>
                  <a:schemeClr val="tx1"/>
                </a:solidFill>
              </a:rPr>
              <a:t>USE </a:t>
            </a:r>
          </a:p>
          <a:p>
            <a:pPr algn="ctr"/>
            <a:r>
              <a:rPr lang="en-IE" sz="1100" dirty="0">
                <a:solidFill>
                  <a:schemeClr val="tx1"/>
                </a:solidFill>
              </a:rPr>
              <a:t>INTERFACE</a:t>
            </a:r>
          </a:p>
        </p:txBody>
      </p:sp>
      <p:sp>
        <p:nvSpPr>
          <p:cNvPr id="22" name="Rectangle: Rounded Corners 21">
            <a:extLst>
              <a:ext uri="{FF2B5EF4-FFF2-40B4-BE49-F238E27FC236}">
                <a16:creationId xmlns:a16="http://schemas.microsoft.com/office/drawing/2014/main" id="{44A2FB5E-C162-CEF5-EB48-4223F4C6C082}"/>
              </a:ext>
            </a:extLst>
          </p:cNvPr>
          <p:cNvSpPr/>
          <p:nvPr/>
        </p:nvSpPr>
        <p:spPr>
          <a:xfrm>
            <a:off x="2666877" y="3332530"/>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23" name="Picture 22">
            <a:extLst>
              <a:ext uri="{FF2B5EF4-FFF2-40B4-BE49-F238E27FC236}">
                <a16:creationId xmlns:a16="http://schemas.microsoft.com/office/drawing/2014/main" id="{2BA60494-2B85-4EFC-2A2E-30228629A623}"/>
              </a:ext>
            </a:extLst>
          </p:cNvPr>
          <p:cNvPicPr>
            <a:picLocks noChangeAspect="1"/>
          </p:cNvPicPr>
          <p:nvPr/>
        </p:nvPicPr>
        <p:blipFill>
          <a:blip r:embed="rId6"/>
          <a:stretch>
            <a:fillRect/>
          </a:stretch>
        </p:blipFill>
        <p:spPr>
          <a:xfrm>
            <a:off x="2712102" y="3492838"/>
            <a:ext cx="750027" cy="351113"/>
          </a:xfrm>
          <a:prstGeom prst="rect">
            <a:avLst/>
          </a:prstGeom>
        </p:spPr>
      </p:pic>
      <p:sp>
        <p:nvSpPr>
          <p:cNvPr id="24" name="Oval 23">
            <a:extLst>
              <a:ext uri="{FF2B5EF4-FFF2-40B4-BE49-F238E27FC236}">
                <a16:creationId xmlns:a16="http://schemas.microsoft.com/office/drawing/2014/main" id="{EE5F6486-D1C2-A885-D4D7-1C8EEA482724}"/>
              </a:ext>
            </a:extLst>
          </p:cNvPr>
          <p:cNvSpPr/>
          <p:nvPr/>
        </p:nvSpPr>
        <p:spPr>
          <a:xfrm>
            <a:off x="5192399" y="424167"/>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sp>
        <p:nvSpPr>
          <p:cNvPr id="14" name="Rectangle: Rounded Corners 13">
            <a:extLst>
              <a:ext uri="{FF2B5EF4-FFF2-40B4-BE49-F238E27FC236}">
                <a16:creationId xmlns:a16="http://schemas.microsoft.com/office/drawing/2014/main" id="{782EA39C-154E-64E2-A766-6A89558D0958}"/>
              </a:ext>
            </a:extLst>
          </p:cNvPr>
          <p:cNvSpPr/>
          <p:nvPr/>
        </p:nvSpPr>
        <p:spPr>
          <a:xfrm>
            <a:off x="6318322" y="581348"/>
            <a:ext cx="1015313" cy="221022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p>
        </p:txBody>
      </p:sp>
      <p:cxnSp>
        <p:nvCxnSpPr>
          <p:cNvPr id="31" name="Connector: Elbow 30">
            <a:extLst>
              <a:ext uri="{FF2B5EF4-FFF2-40B4-BE49-F238E27FC236}">
                <a16:creationId xmlns:a16="http://schemas.microsoft.com/office/drawing/2014/main" id="{7BC2319E-5E38-FA5A-6ABA-48D94A6AD01D}"/>
              </a:ext>
            </a:extLst>
          </p:cNvPr>
          <p:cNvCxnSpPr>
            <a:cxnSpLocks/>
            <a:stCxn id="22" idx="3"/>
            <a:endCxn id="24" idx="4"/>
          </p:cNvCxnSpPr>
          <p:nvPr/>
        </p:nvCxnSpPr>
        <p:spPr>
          <a:xfrm flipV="1">
            <a:off x="3694307" y="1137399"/>
            <a:ext cx="1860804" cy="2531002"/>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4AB2E386-293E-69F5-0B2B-A9C8376EB30D}"/>
              </a:ext>
            </a:extLst>
          </p:cNvPr>
          <p:cNvCxnSpPr>
            <a:cxnSpLocks/>
            <a:stCxn id="24" idx="6"/>
          </p:cNvCxnSpPr>
          <p:nvPr/>
        </p:nvCxnSpPr>
        <p:spPr>
          <a:xfrm>
            <a:off x="5917823" y="780783"/>
            <a:ext cx="41269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19F9D1F-C679-C6F9-C977-75CF3CE41056}"/>
              </a:ext>
            </a:extLst>
          </p:cNvPr>
          <p:cNvSpPr txBox="1"/>
          <p:nvPr/>
        </p:nvSpPr>
        <p:spPr>
          <a:xfrm>
            <a:off x="3822471" y="3406784"/>
            <a:ext cx="1502382" cy="523220"/>
          </a:xfrm>
          <a:prstGeom prst="rect">
            <a:avLst/>
          </a:prstGeom>
          <a:noFill/>
        </p:spPr>
        <p:txBody>
          <a:bodyPr wrap="square" rtlCol="0">
            <a:spAutoFit/>
          </a:bodyPr>
          <a:lstStyle/>
          <a:p>
            <a:r>
              <a:rPr lang="en-IE" sz="1400" b="1" dirty="0">
                <a:latin typeface="Agency FB" panose="020B0503020202020204" pitchFamily="34" charset="0"/>
              </a:rPr>
              <a:t>COSINE</a:t>
            </a:r>
            <a:r>
              <a:rPr lang="en-IE" sz="1400" dirty="0">
                <a:latin typeface="Agency FB" panose="020B0503020202020204" pitchFamily="34" charset="0"/>
              </a:rPr>
              <a:t> REFERENCE</a:t>
            </a:r>
          </a:p>
          <a:p>
            <a:r>
              <a:rPr lang="en-IE" sz="1400" dirty="0">
                <a:latin typeface="Agency FB" panose="020B0503020202020204" pitchFamily="34" charset="0"/>
              </a:rPr>
              <a:t> ‘VIRTUAL SAMPLES’</a:t>
            </a:r>
          </a:p>
        </p:txBody>
      </p:sp>
      <p:sp>
        <p:nvSpPr>
          <p:cNvPr id="11" name="TextBox 10">
            <a:extLst>
              <a:ext uri="{FF2B5EF4-FFF2-40B4-BE49-F238E27FC236}">
                <a16:creationId xmlns:a16="http://schemas.microsoft.com/office/drawing/2014/main" id="{027D64E1-F5C4-52B3-4B08-0A18CF3FCC1B}"/>
              </a:ext>
            </a:extLst>
          </p:cNvPr>
          <p:cNvSpPr txBox="1"/>
          <p:nvPr/>
        </p:nvSpPr>
        <p:spPr>
          <a:xfrm>
            <a:off x="1516364" y="3474981"/>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a:t>
            </a:r>
            <a:r>
              <a:rPr lang="en-IE" sz="1100" b="1" dirty="0">
                <a:latin typeface="Agency FB" panose="020B0503020202020204" pitchFamily="34" charset="0"/>
              </a:rPr>
              <a:t>COSINE</a:t>
            </a:r>
          </a:p>
          <a:p>
            <a:r>
              <a:rPr lang="en-IE" sz="1100" dirty="0">
                <a:latin typeface="Agency FB" panose="020B0503020202020204" pitchFamily="34" charset="0"/>
              </a:rPr>
              <a:t>REFERENCE GENERATOR</a:t>
            </a:r>
          </a:p>
        </p:txBody>
      </p:sp>
      <p:cxnSp>
        <p:nvCxnSpPr>
          <p:cNvPr id="38" name="Straight Connector 37">
            <a:extLst>
              <a:ext uri="{FF2B5EF4-FFF2-40B4-BE49-F238E27FC236}">
                <a16:creationId xmlns:a16="http://schemas.microsoft.com/office/drawing/2014/main" id="{FF49F990-3C81-7181-9A34-572DE52F949A}"/>
              </a:ext>
            </a:extLst>
          </p:cNvPr>
          <p:cNvCxnSpPr>
            <a:cxnSpLocks/>
            <a:stCxn id="18" idx="3"/>
            <a:endCxn id="44" idx="2"/>
          </p:cNvCxnSpPr>
          <p:nvPr/>
        </p:nvCxnSpPr>
        <p:spPr>
          <a:xfrm>
            <a:off x="3201414" y="2043509"/>
            <a:ext cx="2337676"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0E42316A-81B3-57F0-A0A8-2E211395192F}"/>
              </a:ext>
            </a:extLst>
          </p:cNvPr>
          <p:cNvSpPr/>
          <p:nvPr/>
        </p:nvSpPr>
        <p:spPr>
          <a:xfrm>
            <a:off x="5539090" y="2020649"/>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5" name="Oval 44">
            <a:extLst>
              <a:ext uri="{FF2B5EF4-FFF2-40B4-BE49-F238E27FC236}">
                <a16:creationId xmlns:a16="http://schemas.microsoft.com/office/drawing/2014/main" id="{562602B8-E36A-8F5E-4C1B-607A5117DF61}"/>
              </a:ext>
            </a:extLst>
          </p:cNvPr>
          <p:cNvSpPr/>
          <p:nvPr/>
        </p:nvSpPr>
        <p:spPr>
          <a:xfrm>
            <a:off x="4689930" y="2026327"/>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04843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619A-D09E-A82A-6CE0-48D39729AAC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5DD8DA8-CFEF-4B2C-4610-211F5E99306B}"/>
              </a:ext>
            </a:extLst>
          </p:cNvPr>
          <p:cNvPicPr>
            <a:picLocks noChangeAspect="1"/>
          </p:cNvPicPr>
          <p:nvPr/>
        </p:nvPicPr>
        <p:blipFill>
          <a:blip r:embed="rId3"/>
          <a:stretch>
            <a:fillRect/>
          </a:stretch>
        </p:blipFill>
        <p:spPr>
          <a:xfrm>
            <a:off x="9773987" y="5043569"/>
            <a:ext cx="453160" cy="1066800"/>
          </a:xfrm>
          <a:prstGeom prst="rect">
            <a:avLst/>
          </a:prstGeom>
        </p:spPr>
      </p:pic>
      <p:pic>
        <p:nvPicPr>
          <p:cNvPr id="145" name="Picture 144">
            <a:extLst>
              <a:ext uri="{FF2B5EF4-FFF2-40B4-BE49-F238E27FC236}">
                <a16:creationId xmlns:a16="http://schemas.microsoft.com/office/drawing/2014/main" id="{A3CBFA7E-BF2A-EE7B-8373-275389D9F7DF}"/>
              </a:ext>
            </a:extLst>
          </p:cNvPr>
          <p:cNvPicPr>
            <a:picLocks noChangeAspect="1"/>
          </p:cNvPicPr>
          <p:nvPr/>
        </p:nvPicPr>
        <p:blipFill>
          <a:blip r:embed="rId4"/>
          <a:stretch>
            <a:fillRect/>
          </a:stretch>
        </p:blipFill>
        <p:spPr>
          <a:xfrm>
            <a:off x="8114577" y="4173402"/>
            <a:ext cx="1097196" cy="546541"/>
          </a:xfrm>
          <a:prstGeom prst="rect">
            <a:avLst/>
          </a:prstGeom>
        </p:spPr>
      </p:pic>
      <p:sp>
        <p:nvSpPr>
          <p:cNvPr id="4" name="Rectangle: Rounded Corners 3">
            <a:extLst>
              <a:ext uri="{FF2B5EF4-FFF2-40B4-BE49-F238E27FC236}">
                <a16:creationId xmlns:a16="http://schemas.microsoft.com/office/drawing/2014/main" id="{24D34A42-E5EF-AE4D-BAD8-52DEAFF1B91D}"/>
              </a:ext>
            </a:extLst>
          </p:cNvPr>
          <p:cNvSpPr/>
          <p:nvPr/>
        </p:nvSpPr>
        <p:spPr>
          <a:xfrm>
            <a:off x="1336551" y="381400"/>
            <a:ext cx="6757410" cy="5283261"/>
          </a:xfrm>
          <a:prstGeom prst="roundRect">
            <a:avLst/>
          </a:prstGeom>
          <a:solidFill>
            <a:schemeClr val="accent2">
              <a:lumMod val="40000"/>
              <a:lumOff val="60000"/>
            </a:schemeClr>
          </a:solidFill>
          <a:ln w="381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C4767B63-8314-D2D9-D023-ADF3B8B40C13}"/>
              </a:ext>
            </a:extLst>
          </p:cNvPr>
          <p:cNvSpPr>
            <a:spLocks noGrp="1"/>
          </p:cNvSpPr>
          <p:nvPr>
            <p:ph type="title"/>
          </p:nvPr>
        </p:nvSpPr>
        <p:spPr>
          <a:xfrm>
            <a:off x="0" y="2"/>
            <a:ext cx="10021824" cy="381398"/>
          </a:xfrm>
        </p:spPr>
        <p:txBody>
          <a:bodyPr>
            <a:noAutofit/>
          </a:bodyPr>
          <a:lstStyle/>
          <a:p>
            <a:pPr algn="ctr"/>
            <a:r>
              <a:rPr lang="en-US" sz="2000" dirty="0"/>
              <a:t>LIA Sampling interrupt, with cos and circular buffer: Upgrade for external Reference</a:t>
            </a:r>
            <a:endParaRPr lang="en-IE" sz="2000" dirty="0"/>
          </a:p>
        </p:txBody>
      </p:sp>
      <p:sp>
        <p:nvSpPr>
          <p:cNvPr id="17" name="Rectangle: Rounded Corners 16">
            <a:extLst>
              <a:ext uri="{FF2B5EF4-FFF2-40B4-BE49-F238E27FC236}">
                <a16:creationId xmlns:a16="http://schemas.microsoft.com/office/drawing/2014/main" id="{3E03A211-F062-AE8C-2047-165CC4987980}"/>
              </a:ext>
            </a:extLst>
          </p:cNvPr>
          <p:cNvSpPr/>
          <p:nvPr/>
        </p:nvSpPr>
        <p:spPr>
          <a:xfrm>
            <a:off x="2636520" y="1251478"/>
            <a:ext cx="810768" cy="260604"/>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ADC0</a:t>
            </a:r>
          </a:p>
        </p:txBody>
      </p:sp>
      <p:sp>
        <p:nvSpPr>
          <p:cNvPr id="18" name="Rectangle: Rounded Corners 17">
            <a:extLst>
              <a:ext uri="{FF2B5EF4-FFF2-40B4-BE49-F238E27FC236}">
                <a16:creationId xmlns:a16="http://schemas.microsoft.com/office/drawing/2014/main" id="{493FBEF9-2433-E7D4-9384-07D9AA37704A}"/>
              </a:ext>
            </a:extLst>
          </p:cNvPr>
          <p:cNvSpPr/>
          <p:nvPr/>
        </p:nvSpPr>
        <p:spPr>
          <a:xfrm>
            <a:off x="1491742" y="1793044"/>
            <a:ext cx="810768"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ADC1</a:t>
            </a:r>
          </a:p>
        </p:txBody>
      </p:sp>
      <p:cxnSp>
        <p:nvCxnSpPr>
          <p:cNvPr id="20" name="Straight Arrow Connector 19">
            <a:extLst>
              <a:ext uri="{FF2B5EF4-FFF2-40B4-BE49-F238E27FC236}">
                <a16:creationId xmlns:a16="http://schemas.microsoft.com/office/drawing/2014/main" id="{EAE8D280-AC0A-6A6B-9C6D-617F1EDEB0B9}"/>
              </a:ext>
            </a:extLst>
          </p:cNvPr>
          <p:cNvCxnSpPr>
            <a:cxnSpLocks/>
            <a:stCxn id="17" idx="3"/>
            <a:endCxn id="15" idx="2"/>
          </p:cNvCxnSpPr>
          <p:nvPr/>
        </p:nvCxnSpPr>
        <p:spPr>
          <a:xfrm flipV="1">
            <a:off x="3447288" y="1376090"/>
            <a:ext cx="905256" cy="56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342F0558-E571-D90C-E420-9F945A71FC4A}"/>
              </a:ext>
            </a:extLst>
          </p:cNvPr>
          <p:cNvCxnSpPr>
            <a:cxnSpLocks/>
            <a:stCxn id="32" idx="3"/>
            <a:endCxn id="17" idx="1"/>
          </p:cNvCxnSpPr>
          <p:nvPr/>
        </p:nvCxnSpPr>
        <p:spPr>
          <a:xfrm flipV="1">
            <a:off x="967631" y="1381780"/>
            <a:ext cx="1668889" cy="68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6D8B0BF-8312-C795-236A-F779B54F9230}"/>
              </a:ext>
            </a:extLst>
          </p:cNvPr>
          <p:cNvCxnSpPr>
            <a:cxnSpLocks/>
            <a:stCxn id="30" idx="3"/>
            <a:endCxn id="18" idx="1"/>
          </p:cNvCxnSpPr>
          <p:nvPr/>
        </p:nvCxnSpPr>
        <p:spPr>
          <a:xfrm>
            <a:off x="957699" y="1922034"/>
            <a:ext cx="534043" cy="13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242C7430-CAE7-4BAD-E9F6-04AAFE4B1606}"/>
              </a:ext>
            </a:extLst>
          </p:cNvPr>
          <p:cNvSpPr/>
          <p:nvPr/>
        </p:nvSpPr>
        <p:spPr>
          <a:xfrm>
            <a:off x="4352544" y="1019474"/>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pic>
        <p:nvPicPr>
          <p:cNvPr id="30" name="Picture 29">
            <a:extLst>
              <a:ext uri="{FF2B5EF4-FFF2-40B4-BE49-F238E27FC236}">
                <a16:creationId xmlns:a16="http://schemas.microsoft.com/office/drawing/2014/main" id="{30F0B88E-3714-DA7D-AFE0-394C24493B87}"/>
              </a:ext>
            </a:extLst>
          </p:cNvPr>
          <p:cNvPicPr>
            <a:picLocks noChangeAspect="1"/>
          </p:cNvPicPr>
          <p:nvPr/>
        </p:nvPicPr>
        <p:blipFill>
          <a:blip r:embed="rId3"/>
          <a:stretch>
            <a:fillRect/>
          </a:stretch>
        </p:blipFill>
        <p:spPr>
          <a:xfrm>
            <a:off x="504539" y="1388634"/>
            <a:ext cx="453160" cy="1066800"/>
          </a:xfrm>
          <a:prstGeom prst="rect">
            <a:avLst/>
          </a:prstGeom>
        </p:spPr>
      </p:pic>
      <p:pic>
        <p:nvPicPr>
          <p:cNvPr id="32" name="Picture 31">
            <a:extLst>
              <a:ext uri="{FF2B5EF4-FFF2-40B4-BE49-F238E27FC236}">
                <a16:creationId xmlns:a16="http://schemas.microsoft.com/office/drawing/2014/main" id="{590C3CF0-F4AD-8E9B-89D0-9B1B0E6CE9AF}"/>
              </a:ext>
            </a:extLst>
          </p:cNvPr>
          <p:cNvPicPr>
            <a:picLocks noChangeAspect="1"/>
          </p:cNvPicPr>
          <p:nvPr/>
        </p:nvPicPr>
        <p:blipFill>
          <a:blip r:embed="rId5"/>
          <a:stretch>
            <a:fillRect/>
          </a:stretch>
        </p:blipFill>
        <p:spPr>
          <a:xfrm>
            <a:off x="542620" y="1148937"/>
            <a:ext cx="425011" cy="479393"/>
          </a:xfrm>
          <a:prstGeom prst="rect">
            <a:avLst/>
          </a:prstGeom>
        </p:spPr>
      </p:pic>
      <p:cxnSp>
        <p:nvCxnSpPr>
          <p:cNvPr id="40" name="Straight Arrow Connector 39">
            <a:extLst>
              <a:ext uri="{FF2B5EF4-FFF2-40B4-BE49-F238E27FC236}">
                <a16:creationId xmlns:a16="http://schemas.microsoft.com/office/drawing/2014/main" id="{17900CAC-59F6-C123-FA04-453E45EC6108}"/>
              </a:ext>
            </a:extLst>
          </p:cNvPr>
          <p:cNvCxnSpPr>
            <a:cxnSpLocks/>
            <a:stCxn id="15" idx="6"/>
          </p:cNvCxnSpPr>
          <p:nvPr/>
        </p:nvCxnSpPr>
        <p:spPr>
          <a:xfrm>
            <a:off x="5077968" y="1376090"/>
            <a:ext cx="124035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4DA6022-CEB2-8FE7-DCAB-2825A106C867}"/>
              </a:ext>
            </a:extLst>
          </p:cNvPr>
          <p:cNvCxnSpPr>
            <a:cxnSpLocks/>
            <a:stCxn id="14" idx="3"/>
            <a:endCxn id="27" idx="1"/>
          </p:cNvCxnSpPr>
          <p:nvPr/>
        </p:nvCxnSpPr>
        <p:spPr>
          <a:xfrm flipV="1">
            <a:off x="7608014" y="1354613"/>
            <a:ext cx="854867" cy="538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0E75CCCE-DF69-6C22-E35B-AF02771F6A33}"/>
              </a:ext>
            </a:extLst>
          </p:cNvPr>
          <p:cNvSpPr txBox="1"/>
          <p:nvPr/>
        </p:nvSpPr>
        <p:spPr>
          <a:xfrm>
            <a:off x="3394224" y="1125200"/>
            <a:ext cx="1011385" cy="307777"/>
          </a:xfrm>
          <a:prstGeom prst="rect">
            <a:avLst/>
          </a:prstGeom>
          <a:noFill/>
        </p:spPr>
        <p:txBody>
          <a:bodyPr wrap="square" rtlCol="0">
            <a:spAutoFit/>
          </a:bodyPr>
          <a:lstStyle/>
          <a:p>
            <a:r>
              <a:rPr lang="en-IE" sz="1400" dirty="0">
                <a:latin typeface="Agency FB" panose="020B0503020202020204" pitchFamily="34" charset="0"/>
              </a:rPr>
              <a:t>INPUT SAMPLE</a:t>
            </a:r>
          </a:p>
        </p:txBody>
      </p:sp>
      <p:sp>
        <p:nvSpPr>
          <p:cNvPr id="55" name="TextBox 54">
            <a:extLst>
              <a:ext uri="{FF2B5EF4-FFF2-40B4-BE49-F238E27FC236}">
                <a16:creationId xmlns:a16="http://schemas.microsoft.com/office/drawing/2014/main" id="{38FDB9EE-ED26-403D-2E73-F5388B583A9E}"/>
              </a:ext>
            </a:extLst>
          </p:cNvPr>
          <p:cNvSpPr txBox="1"/>
          <p:nvPr/>
        </p:nvSpPr>
        <p:spPr>
          <a:xfrm>
            <a:off x="1326619" y="2022815"/>
            <a:ext cx="1417045" cy="307777"/>
          </a:xfrm>
          <a:prstGeom prst="rect">
            <a:avLst/>
          </a:prstGeom>
          <a:noFill/>
        </p:spPr>
        <p:txBody>
          <a:bodyPr wrap="square" rtlCol="0">
            <a:spAutoFit/>
          </a:bodyPr>
          <a:lstStyle/>
          <a:p>
            <a:r>
              <a:rPr lang="en-IE" sz="1400" dirty="0">
                <a:latin typeface="Agency FB" panose="020B0503020202020204" pitchFamily="34" charset="0"/>
              </a:rPr>
              <a:t>REFERENCE SAMPLE</a:t>
            </a:r>
          </a:p>
        </p:txBody>
      </p:sp>
      <p:sp>
        <p:nvSpPr>
          <p:cNvPr id="56" name="Rectangle: Rounded Corners 55">
            <a:extLst>
              <a:ext uri="{FF2B5EF4-FFF2-40B4-BE49-F238E27FC236}">
                <a16:creationId xmlns:a16="http://schemas.microsoft.com/office/drawing/2014/main" id="{6FC7E3AC-2AB0-2F15-6275-F170E55AC3B7}"/>
              </a:ext>
            </a:extLst>
          </p:cNvPr>
          <p:cNvSpPr/>
          <p:nvPr/>
        </p:nvSpPr>
        <p:spPr>
          <a:xfrm>
            <a:off x="2672513" y="2522896"/>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8" name="Picture 57">
            <a:extLst>
              <a:ext uri="{FF2B5EF4-FFF2-40B4-BE49-F238E27FC236}">
                <a16:creationId xmlns:a16="http://schemas.microsoft.com/office/drawing/2014/main" id="{FDF2C5F7-CA8A-C8C2-98BA-FB0466E49A08}"/>
              </a:ext>
            </a:extLst>
          </p:cNvPr>
          <p:cNvPicPr>
            <a:picLocks noChangeAspect="1"/>
          </p:cNvPicPr>
          <p:nvPr/>
        </p:nvPicPr>
        <p:blipFill>
          <a:blip r:embed="rId6"/>
          <a:stretch>
            <a:fillRect/>
          </a:stretch>
        </p:blipFill>
        <p:spPr>
          <a:xfrm>
            <a:off x="2717738" y="2683204"/>
            <a:ext cx="750027" cy="351113"/>
          </a:xfrm>
          <a:prstGeom prst="rect">
            <a:avLst/>
          </a:prstGeom>
        </p:spPr>
      </p:pic>
      <p:cxnSp>
        <p:nvCxnSpPr>
          <p:cNvPr id="70" name="Straight Arrow Connector 69">
            <a:extLst>
              <a:ext uri="{FF2B5EF4-FFF2-40B4-BE49-F238E27FC236}">
                <a16:creationId xmlns:a16="http://schemas.microsoft.com/office/drawing/2014/main" id="{E1B84489-2122-844C-6A26-33B0D53E3EE7}"/>
              </a:ext>
            </a:extLst>
          </p:cNvPr>
          <p:cNvCxnSpPr>
            <a:cxnSpLocks/>
            <a:endCxn id="95" idx="1"/>
          </p:cNvCxnSpPr>
          <p:nvPr/>
        </p:nvCxnSpPr>
        <p:spPr>
          <a:xfrm>
            <a:off x="3687826" y="4707698"/>
            <a:ext cx="59209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D5454C19-D30E-592E-DABE-1497B248C7E8}"/>
              </a:ext>
            </a:extLst>
          </p:cNvPr>
          <p:cNvCxnSpPr>
            <a:cxnSpLocks/>
            <a:stCxn id="56" idx="3"/>
            <a:endCxn id="15" idx="4"/>
          </p:cNvCxnSpPr>
          <p:nvPr/>
        </p:nvCxnSpPr>
        <p:spPr>
          <a:xfrm flipV="1">
            <a:off x="3699943" y="1732706"/>
            <a:ext cx="1015313" cy="1126061"/>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ED55F7F3-77D7-F0D0-93C6-355E22407AE8}"/>
              </a:ext>
            </a:extLst>
          </p:cNvPr>
          <p:cNvSpPr txBox="1"/>
          <p:nvPr/>
        </p:nvSpPr>
        <p:spPr>
          <a:xfrm>
            <a:off x="1523417" y="2611445"/>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SINUSOIDAL</a:t>
            </a:r>
          </a:p>
          <a:p>
            <a:r>
              <a:rPr lang="en-IE" sz="1100" dirty="0">
                <a:latin typeface="Agency FB" panose="020B0503020202020204" pitchFamily="34" charset="0"/>
              </a:rPr>
              <a:t>REFERENCE GENERATOR</a:t>
            </a:r>
          </a:p>
        </p:txBody>
      </p:sp>
      <p:sp>
        <p:nvSpPr>
          <p:cNvPr id="81" name="TextBox 80">
            <a:extLst>
              <a:ext uri="{FF2B5EF4-FFF2-40B4-BE49-F238E27FC236}">
                <a16:creationId xmlns:a16="http://schemas.microsoft.com/office/drawing/2014/main" id="{99D91FCA-F30B-DAA5-2561-BADC353AC711}"/>
              </a:ext>
            </a:extLst>
          </p:cNvPr>
          <p:cNvSpPr txBox="1"/>
          <p:nvPr/>
        </p:nvSpPr>
        <p:spPr>
          <a:xfrm>
            <a:off x="1440586" y="4516661"/>
            <a:ext cx="1241159" cy="430887"/>
          </a:xfrm>
          <a:prstGeom prst="rect">
            <a:avLst/>
          </a:prstGeom>
          <a:noFill/>
        </p:spPr>
        <p:txBody>
          <a:bodyPr wrap="square" rtlCol="0">
            <a:spAutoFit/>
          </a:bodyPr>
          <a:lstStyle/>
          <a:p>
            <a:pPr algn="ctr"/>
            <a:r>
              <a:rPr lang="en-IE" sz="1100" dirty="0">
                <a:latin typeface="Agency FB" panose="020B0503020202020204" pitchFamily="34" charset="0"/>
              </a:rPr>
              <a:t>RECTANGULAR</a:t>
            </a:r>
          </a:p>
          <a:p>
            <a:pPr algn="ctr"/>
            <a:r>
              <a:rPr lang="en-IE" sz="1100" dirty="0">
                <a:latin typeface="Agency FB" panose="020B0503020202020204" pitchFamily="34" charset="0"/>
              </a:rPr>
              <a:t>REFERENCE GENERATOR</a:t>
            </a:r>
          </a:p>
        </p:txBody>
      </p:sp>
      <p:sp>
        <p:nvSpPr>
          <p:cNvPr id="95" name="Rectangle 94">
            <a:extLst>
              <a:ext uri="{FF2B5EF4-FFF2-40B4-BE49-F238E27FC236}">
                <a16:creationId xmlns:a16="http://schemas.microsoft.com/office/drawing/2014/main" id="{5488925B-BDF5-F2FF-A6A8-227848E886AF}"/>
              </a:ext>
            </a:extLst>
          </p:cNvPr>
          <p:cNvSpPr/>
          <p:nvPr/>
        </p:nvSpPr>
        <p:spPr>
          <a:xfrm>
            <a:off x="9608821" y="4250498"/>
            <a:ext cx="1371600"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8" name="Connector: Elbow 97">
            <a:extLst>
              <a:ext uri="{FF2B5EF4-FFF2-40B4-BE49-F238E27FC236}">
                <a16:creationId xmlns:a16="http://schemas.microsoft.com/office/drawing/2014/main" id="{D45650D6-22B5-8365-131D-3BF9526D9D19}"/>
              </a:ext>
            </a:extLst>
          </p:cNvPr>
          <p:cNvCxnSpPr>
            <a:cxnSpLocks/>
            <a:stCxn id="95" idx="3"/>
            <a:endCxn id="32" idx="1"/>
          </p:cNvCxnSpPr>
          <p:nvPr/>
        </p:nvCxnSpPr>
        <p:spPr>
          <a:xfrm flipH="1" flipV="1">
            <a:off x="542620" y="1388634"/>
            <a:ext cx="10437801" cy="3319064"/>
          </a:xfrm>
          <a:prstGeom prst="bentConnector5">
            <a:avLst>
              <a:gd name="adj1" fmla="val -2190"/>
              <a:gd name="adj2" fmla="val -61331"/>
              <a:gd name="adj3" fmla="val 102190"/>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8435B9D3-CC87-315C-411F-69B54232A151}"/>
              </a:ext>
            </a:extLst>
          </p:cNvPr>
          <p:cNvSpPr txBox="1"/>
          <p:nvPr/>
        </p:nvSpPr>
        <p:spPr>
          <a:xfrm>
            <a:off x="2837961" y="4124993"/>
            <a:ext cx="673145" cy="307777"/>
          </a:xfrm>
          <a:prstGeom prst="rect">
            <a:avLst/>
          </a:prstGeom>
          <a:noFill/>
        </p:spPr>
        <p:txBody>
          <a:bodyPr wrap="square" rtlCol="0">
            <a:spAutoFit/>
          </a:bodyPr>
          <a:lstStyle/>
          <a:p>
            <a:r>
              <a:rPr lang="en-IE" sz="1400" dirty="0">
                <a:latin typeface="Agency FB" panose="020B0503020202020204" pitchFamily="34" charset="0"/>
              </a:rPr>
              <a:t>SYNCED</a:t>
            </a:r>
          </a:p>
        </p:txBody>
      </p:sp>
      <p:sp>
        <p:nvSpPr>
          <p:cNvPr id="121" name="TextBox 120">
            <a:extLst>
              <a:ext uri="{FF2B5EF4-FFF2-40B4-BE49-F238E27FC236}">
                <a16:creationId xmlns:a16="http://schemas.microsoft.com/office/drawing/2014/main" id="{F40215C0-C13D-A095-DEBE-83E58DEC64AF}"/>
              </a:ext>
            </a:extLst>
          </p:cNvPr>
          <p:cNvSpPr txBox="1"/>
          <p:nvPr/>
        </p:nvSpPr>
        <p:spPr>
          <a:xfrm>
            <a:off x="3669672" y="2833474"/>
            <a:ext cx="1502382" cy="523220"/>
          </a:xfrm>
          <a:prstGeom prst="rect">
            <a:avLst/>
          </a:prstGeom>
          <a:noFill/>
        </p:spPr>
        <p:txBody>
          <a:bodyPr wrap="square" rtlCol="0">
            <a:spAutoFit/>
          </a:bodyPr>
          <a:lstStyle/>
          <a:p>
            <a:r>
              <a:rPr lang="en-IE" sz="1400" b="1" dirty="0">
                <a:latin typeface="Agency FB" panose="020B0503020202020204" pitchFamily="34" charset="0"/>
              </a:rPr>
              <a:t>SINUSOID</a:t>
            </a:r>
            <a:r>
              <a:rPr lang="en-IE" sz="1400" dirty="0">
                <a:latin typeface="Agency FB" panose="020B0503020202020204" pitchFamily="34" charset="0"/>
              </a:rPr>
              <a:t> REFERENCE</a:t>
            </a:r>
          </a:p>
          <a:p>
            <a:r>
              <a:rPr lang="en-IE" sz="1400" dirty="0">
                <a:latin typeface="Agency FB" panose="020B0503020202020204" pitchFamily="34" charset="0"/>
              </a:rPr>
              <a:t> ‘VIRTUAL SAMPLES’</a:t>
            </a:r>
          </a:p>
        </p:txBody>
      </p:sp>
      <p:sp>
        <p:nvSpPr>
          <p:cNvPr id="122" name="TextBox 121">
            <a:extLst>
              <a:ext uri="{FF2B5EF4-FFF2-40B4-BE49-F238E27FC236}">
                <a16:creationId xmlns:a16="http://schemas.microsoft.com/office/drawing/2014/main" id="{E18B306D-EDCB-ACBD-ADB9-625A71C6692E}"/>
              </a:ext>
            </a:extLst>
          </p:cNvPr>
          <p:cNvSpPr txBox="1"/>
          <p:nvPr/>
        </p:nvSpPr>
        <p:spPr>
          <a:xfrm>
            <a:off x="1715660" y="382712"/>
            <a:ext cx="3463256" cy="369332"/>
          </a:xfrm>
          <a:prstGeom prst="rect">
            <a:avLst/>
          </a:prstGeom>
          <a:noFill/>
        </p:spPr>
        <p:txBody>
          <a:bodyPr wrap="none" rtlCol="0">
            <a:spAutoFit/>
          </a:bodyPr>
          <a:lstStyle/>
          <a:p>
            <a:r>
              <a:rPr lang="en-IE" b="1" dirty="0"/>
              <a:t>200KHz </a:t>
            </a:r>
            <a:r>
              <a:rPr lang="el-GR" b="1" dirty="0"/>
              <a:t>μ</a:t>
            </a:r>
            <a:r>
              <a:rPr lang="en-IE" b="1" dirty="0"/>
              <a:t>C timer Interrupt (5</a:t>
            </a:r>
            <a:r>
              <a:rPr lang="el-GR" b="1" dirty="0"/>
              <a:t>μ</a:t>
            </a:r>
            <a:r>
              <a:rPr lang="en-IE" b="1" dirty="0"/>
              <a:t>s)</a:t>
            </a:r>
          </a:p>
        </p:txBody>
      </p:sp>
      <p:sp>
        <p:nvSpPr>
          <p:cNvPr id="123" name="TextBox 122">
            <a:extLst>
              <a:ext uri="{FF2B5EF4-FFF2-40B4-BE49-F238E27FC236}">
                <a16:creationId xmlns:a16="http://schemas.microsoft.com/office/drawing/2014/main" id="{E802A774-71A9-56C0-CE57-31E26A856874}"/>
              </a:ext>
            </a:extLst>
          </p:cNvPr>
          <p:cNvSpPr txBox="1"/>
          <p:nvPr/>
        </p:nvSpPr>
        <p:spPr>
          <a:xfrm>
            <a:off x="8946677" y="1951410"/>
            <a:ext cx="2864951" cy="923330"/>
          </a:xfrm>
          <a:prstGeom prst="rect">
            <a:avLst/>
          </a:prstGeom>
          <a:noFill/>
        </p:spPr>
        <p:txBody>
          <a:bodyPr wrap="none" rtlCol="0">
            <a:spAutoFit/>
          </a:bodyPr>
          <a:lstStyle/>
          <a:p>
            <a:pPr marL="285750" indent="-285750">
              <a:buFont typeface="Arial" panose="020B0604020202020204" pitchFamily="34" charset="0"/>
              <a:buChar char="•"/>
            </a:pPr>
            <a:r>
              <a:rPr lang="en-IE" dirty="0"/>
              <a:t>Fsample = 200KHz (5</a:t>
            </a:r>
            <a:r>
              <a:rPr lang="el-GR" dirty="0"/>
              <a:t>μ</a:t>
            </a:r>
            <a:r>
              <a:rPr lang="en-IE" dirty="0"/>
              <a:t>s)</a:t>
            </a:r>
          </a:p>
          <a:p>
            <a:pPr marL="285750" indent="-285750">
              <a:buFont typeface="Arial" panose="020B0604020202020204" pitchFamily="34" charset="0"/>
              <a:buChar char="•"/>
            </a:pPr>
            <a:r>
              <a:rPr lang="en-IE" dirty="0"/>
              <a:t>samplesPerPeriod = 200</a:t>
            </a:r>
          </a:p>
          <a:p>
            <a:pPr marL="285750" indent="-285750">
              <a:buFont typeface="Arial" panose="020B0604020202020204" pitchFamily="34" charset="0"/>
              <a:buChar char="•"/>
            </a:pPr>
            <a:r>
              <a:rPr lang="en-IE" dirty="0"/>
              <a:t>Reference = 1KHz (1ms)</a:t>
            </a:r>
          </a:p>
        </p:txBody>
      </p:sp>
      <p:sp>
        <p:nvSpPr>
          <p:cNvPr id="124" name="TextBox 123">
            <a:extLst>
              <a:ext uri="{FF2B5EF4-FFF2-40B4-BE49-F238E27FC236}">
                <a16:creationId xmlns:a16="http://schemas.microsoft.com/office/drawing/2014/main" id="{DF669DA4-C40D-756B-EE79-46B18D55FA5F}"/>
              </a:ext>
            </a:extLst>
          </p:cNvPr>
          <p:cNvSpPr txBox="1"/>
          <p:nvPr/>
        </p:nvSpPr>
        <p:spPr>
          <a:xfrm>
            <a:off x="9602873" y="1093961"/>
            <a:ext cx="2582823" cy="276999"/>
          </a:xfrm>
          <a:prstGeom prst="rect">
            <a:avLst/>
          </a:prstGeom>
          <a:noFill/>
        </p:spPr>
        <p:txBody>
          <a:bodyPr wrap="none" rtlCol="0">
            <a:spAutoFit/>
          </a:bodyPr>
          <a:lstStyle/>
          <a:p>
            <a:r>
              <a:rPr lang="en-IE" sz="1200" dirty="0"/>
              <a:t>X,Y,R,</a:t>
            </a:r>
            <a:r>
              <a:rPr lang="el-GR" sz="1200" dirty="0"/>
              <a:t>φ,</a:t>
            </a:r>
            <a:r>
              <a:rPr lang="en-IE" sz="1200" dirty="0"/>
              <a:t>N =&gt; Serial port GUI protocol</a:t>
            </a:r>
          </a:p>
        </p:txBody>
      </p:sp>
      <p:sp>
        <p:nvSpPr>
          <p:cNvPr id="126" name="Rectangle: Rounded Corners 125">
            <a:extLst>
              <a:ext uri="{FF2B5EF4-FFF2-40B4-BE49-F238E27FC236}">
                <a16:creationId xmlns:a16="http://schemas.microsoft.com/office/drawing/2014/main" id="{147A0915-E813-6353-F300-E61107B42B5D}"/>
              </a:ext>
            </a:extLst>
          </p:cNvPr>
          <p:cNvSpPr/>
          <p:nvPr/>
        </p:nvSpPr>
        <p:spPr>
          <a:xfrm>
            <a:off x="2262025" y="5298273"/>
            <a:ext cx="2337670" cy="260604"/>
          </a:xfrm>
          <a:prstGeom prst="roundRect">
            <a:avLst/>
          </a:prstGeom>
          <a:solidFill>
            <a:srgbClr val="00B050"/>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SYNC OUT</a:t>
            </a:r>
          </a:p>
        </p:txBody>
      </p:sp>
      <p:cxnSp>
        <p:nvCxnSpPr>
          <p:cNvPr id="127" name="Straight Arrow Connector 126">
            <a:extLst>
              <a:ext uri="{FF2B5EF4-FFF2-40B4-BE49-F238E27FC236}">
                <a16:creationId xmlns:a16="http://schemas.microsoft.com/office/drawing/2014/main" id="{2A4069ED-78D6-4ECD-116E-93820B69DE05}"/>
              </a:ext>
            </a:extLst>
          </p:cNvPr>
          <p:cNvCxnSpPr>
            <a:cxnSpLocks/>
            <a:stCxn id="126" idx="2"/>
          </p:cNvCxnSpPr>
          <p:nvPr/>
        </p:nvCxnSpPr>
        <p:spPr>
          <a:xfrm>
            <a:off x="3430860" y="5558877"/>
            <a:ext cx="0" cy="5221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4EE27E81-3418-A0B0-F76D-4EF049134E6E}"/>
              </a:ext>
            </a:extLst>
          </p:cNvPr>
          <p:cNvSpPr txBox="1"/>
          <p:nvPr/>
        </p:nvSpPr>
        <p:spPr>
          <a:xfrm>
            <a:off x="8324807" y="4643050"/>
            <a:ext cx="750526" cy="369332"/>
          </a:xfrm>
          <a:prstGeom prst="rect">
            <a:avLst/>
          </a:prstGeom>
          <a:noFill/>
        </p:spPr>
        <p:txBody>
          <a:bodyPr wrap="none" rtlCol="0">
            <a:spAutoFit/>
          </a:bodyPr>
          <a:lstStyle/>
          <a:p>
            <a:r>
              <a:rPr lang="en-IE" dirty="0"/>
              <a:t>1 KHz</a:t>
            </a:r>
          </a:p>
        </p:txBody>
      </p:sp>
      <p:sp>
        <p:nvSpPr>
          <p:cNvPr id="161" name="Rectangle: Rounded Corners 160">
            <a:extLst>
              <a:ext uri="{FF2B5EF4-FFF2-40B4-BE49-F238E27FC236}">
                <a16:creationId xmlns:a16="http://schemas.microsoft.com/office/drawing/2014/main" id="{FC49917A-8859-2656-FEF8-9A046733E68F}"/>
              </a:ext>
            </a:extLst>
          </p:cNvPr>
          <p:cNvSpPr/>
          <p:nvPr/>
        </p:nvSpPr>
        <p:spPr>
          <a:xfrm>
            <a:off x="4698097" y="4980128"/>
            <a:ext cx="3052047" cy="513773"/>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200KHz Sampling  SYNC Input</a:t>
            </a:r>
          </a:p>
        </p:txBody>
      </p:sp>
      <p:cxnSp>
        <p:nvCxnSpPr>
          <p:cNvPr id="162" name="Straight Arrow Connector 161">
            <a:extLst>
              <a:ext uri="{FF2B5EF4-FFF2-40B4-BE49-F238E27FC236}">
                <a16:creationId xmlns:a16="http://schemas.microsoft.com/office/drawing/2014/main" id="{42EB0662-68CE-909A-D78A-87BF3E3F28B9}"/>
              </a:ext>
            </a:extLst>
          </p:cNvPr>
          <p:cNvCxnSpPr>
            <a:cxnSpLocks/>
            <a:endCxn id="161" idx="2"/>
          </p:cNvCxnSpPr>
          <p:nvPr/>
        </p:nvCxnSpPr>
        <p:spPr>
          <a:xfrm flipH="1" flipV="1">
            <a:off x="6224121" y="5493901"/>
            <a:ext cx="15023" cy="853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0636E511-2A7B-97C2-A7D4-4B04D089B41D}"/>
              </a:ext>
            </a:extLst>
          </p:cNvPr>
          <p:cNvSpPr txBox="1"/>
          <p:nvPr/>
        </p:nvSpPr>
        <p:spPr>
          <a:xfrm>
            <a:off x="10021824" y="100870"/>
            <a:ext cx="2046458" cy="646331"/>
          </a:xfrm>
          <a:prstGeom prst="rect">
            <a:avLst/>
          </a:prstGeom>
          <a:noFill/>
        </p:spPr>
        <p:txBody>
          <a:bodyPr wrap="none" rtlCol="0">
            <a:spAutoFit/>
          </a:bodyPr>
          <a:lstStyle/>
          <a:p>
            <a:r>
              <a:rPr lang="en-IE" dirty="0">
                <a:solidFill>
                  <a:srgbClr val="00B0F0"/>
                </a:solidFill>
              </a:rPr>
              <a:t>BLUE=CURRENT</a:t>
            </a:r>
          </a:p>
          <a:p>
            <a:r>
              <a:rPr lang="en-IE" dirty="0">
                <a:solidFill>
                  <a:srgbClr val="00B050"/>
                </a:solidFill>
              </a:rPr>
              <a:t>GREEN=UPGRADE</a:t>
            </a:r>
          </a:p>
        </p:txBody>
      </p:sp>
      <p:cxnSp>
        <p:nvCxnSpPr>
          <p:cNvPr id="170" name="Connector: Elbow 169">
            <a:extLst>
              <a:ext uri="{FF2B5EF4-FFF2-40B4-BE49-F238E27FC236}">
                <a16:creationId xmlns:a16="http://schemas.microsoft.com/office/drawing/2014/main" id="{40276913-1856-13D3-EFA8-2FEF992D466D}"/>
              </a:ext>
            </a:extLst>
          </p:cNvPr>
          <p:cNvCxnSpPr>
            <a:cxnSpLocks/>
            <a:stCxn id="30" idx="3"/>
            <a:endCxn id="95" idx="2"/>
          </p:cNvCxnSpPr>
          <p:nvPr/>
        </p:nvCxnSpPr>
        <p:spPr>
          <a:xfrm>
            <a:off x="957699" y="1922034"/>
            <a:ext cx="9336922" cy="3242864"/>
          </a:xfrm>
          <a:prstGeom prst="bentConnector4">
            <a:avLst>
              <a:gd name="adj1" fmla="val 102"/>
              <a:gd name="adj2" fmla="val 140604"/>
            </a:avLst>
          </a:prstGeom>
          <a:ln w="28575">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7B8B18BD-D33F-A936-E341-30D0393764C5}"/>
              </a:ext>
            </a:extLst>
          </p:cNvPr>
          <p:cNvSpPr txBox="1"/>
          <p:nvPr/>
        </p:nvSpPr>
        <p:spPr>
          <a:xfrm>
            <a:off x="418907" y="2804112"/>
            <a:ext cx="574196" cy="646331"/>
          </a:xfrm>
          <a:prstGeom prst="rect">
            <a:avLst/>
          </a:prstGeom>
          <a:noFill/>
        </p:spPr>
        <p:txBody>
          <a:bodyPr wrap="none" rtlCol="0">
            <a:spAutoFit/>
          </a:bodyPr>
          <a:lstStyle/>
          <a:p>
            <a:r>
              <a:rPr lang="en-IE" dirty="0">
                <a:solidFill>
                  <a:srgbClr val="00B050"/>
                </a:solidFill>
              </a:rPr>
              <a:t>EXT</a:t>
            </a:r>
          </a:p>
          <a:p>
            <a:r>
              <a:rPr lang="en-IE" dirty="0">
                <a:solidFill>
                  <a:srgbClr val="00B050"/>
                </a:solidFill>
              </a:rPr>
              <a:t>REF</a:t>
            </a:r>
          </a:p>
        </p:txBody>
      </p:sp>
      <p:sp>
        <p:nvSpPr>
          <p:cNvPr id="178" name="TextBox 177">
            <a:extLst>
              <a:ext uri="{FF2B5EF4-FFF2-40B4-BE49-F238E27FC236}">
                <a16:creationId xmlns:a16="http://schemas.microsoft.com/office/drawing/2014/main" id="{9063EE1F-66BE-2F0B-0762-7706147C9C06}"/>
              </a:ext>
            </a:extLst>
          </p:cNvPr>
          <p:cNvSpPr txBox="1"/>
          <p:nvPr/>
        </p:nvSpPr>
        <p:spPr>
          <a:xfrm>
            <a:off x="3755010" y="4442655"/>
            <a:ext cx="1417045" cy="307777"/>
          </a:xfrm>
          <a:prstGeom prst="rect">
            <a:avLst/>
          </a:prstGeom>
          <a:noFill/>
        </p:spPr>
        <p:txBody>
          <a:bodyPr wrap="square" rtlCol="0">
            <a:spAutoFit/>
          </a:bodyPr>
          <a:lstStyle/>
          <a:p>
            <a:r>
              <a:rPr lang="en-IE" sz="1400" dirty="0">
                <a:latin typeface="Agency FB" panose="020B0503020202020204" pitchFamily="34" charset="0"/>
              </a:rPr>
              <a:t>100 interrupts HIGH</a:t>
            </a:r>
          </a:p>
        </p:txBody>
      </p:sp>
      <p:sp>
        <p:nvSpPr>
          <p:cNvPr id="179" name="TextBox 178">
            <a:extLst>
              <a:ext uri="{FF2B5EF4-FFF2-40B4-BE49-F238E27FC236}">
                <a16:creationId xmlns:a16="http://schemas.microsoft.com/office/drawing/2014/main" id="{4D6B3083-E9A8-B79B-5201-2BDCD61ACB2B}"/>
              </a:ext>
            </a:extLst>
          </p:cNvPr>
          <p:cNvSpPr txBox="1"/>
          <p:nvPr/>
        </p:nvSpPr>
        <p:spPr>
          <a:xfrm>
            <a:off x="3755009" y="4672351"/>
            <a:ext cx="1417045" cy="307777"/>
          </a:xfrm>
          <a:prstGeom prst="rect">
            <a:avLst/>
          </a:prstGeom>
          <a:noFill/>
        </p:spPr>
        <p:txBody>
          <a:bodyPr wrap="square" rtlCol="0">
            <a:spAutoFit/>
          </a:bodyPr>
          <a:lstStyle/>
          <a:p>
            <a:r>
              <a:rPr lang="en-IE" sz="1400" dirty="0">
                <a:latin typeface="Agency FB" panose="020B0503020202020204" pitchFamily="34" charset="0"/>
              </a:rPr>
              <a:t>100 interrupts LOW</a:t>
            </a:r>
          </a:p>
        </p:txBody>
      </p:sp>
      <p:pic>
        <p:nvPicPr>
          <p:cNvPr id="184" name="Picture 183">
            <a:extLst>
              <a:ext uri="{FF2B5EF4-FFF2-40B4-BE49-F238E27FC236}">
                <a16:creationId xmlns:a16="http://schemas.microsoft.com/office/drawing/2014/main" id="{E658B57A-EE34-9718-49A8-FFBFC15B1EF3}"/>
              </a:ext>
            </a:extLst>
          </p:cNvPr>
          <p:cNvPicPr>
            <a:picLocks noChangeAspect="1"/>
          </p:cNvPicPr>
          <p:nvPr/>
        </p:nvPicPr>
        <p:blipFill>
          <a:blip r:embed="rId7"/>
          <a:stretch>
            <a:fillRect/>
          </a:stretch>
        </p:blipFill>
        <p:spPr>
          <a:xfrm>
            <a:off x="3510191" y="5748552"/>
            <a:ext cx="320776" cy="472001"/>
          </a:xfrm>
          <a:prstGeom prst="rect">
            <a:avLst/>
          </a:prstGeom>
        </p:spPr>
      </p:pic>
      <p:pic>
        <p:nvPicPr>
          <p:cNvPr id="185" name="Picture 184">
            <a:extLst>
              <a:ext uri="{FF2B5EF4-FFF2-40B4-BE49-F238E27FC236}">
                <a16:creationId xmlns:a16="http://schemas.microsoft.com/office/drawing/2014/main" id="{03FC054C-BEBC-D203-A57B-E35A63904D36}"/>
              </a:ext>
            </a:extLst>
          </p:cNvPr>
          <p:cNvPicPr>
            <a:picLocks noChangeAspect="1"/>
          </p:cNvPicPr>
          <p:nvPr/>
        </p:nvPicPr>
        <p:blipFill>
          <a:blip r:embed="rId7"/>
          <a:stretch>
            <a:fillRect/>
          </a:stretch>
        </p:blipFill>
        <p:spPr>
          <a:xfrm>
            <a:off x="6533974" y="5731255"/>
            <a:ext cx="320776" cy="472001"/>
          </a:xfrm>
          <a:prstGeom prst="rect">
            <a:avLst/>
          </a:prstGeom>
        </p:spPr>
      </p:pic>
      <p:pic>
        <p:nvPicPr>
          <p:cNvPr id="8" name="Picture 7">
            <a:extLst>
              <a:ext uri="{FF2B5EF4-FFF2-40B4-BE49-F238E27FC236}">
                <a16:creationId xmlns:a16="http://schemas.microsoft.com/office/drawing/2014/main" id="{D0B0950A-619B-946F-9AEC-E2CB926F77EE}"/>
              </a:ext>
            </a:extLst>
          </p:cNvPr>
          <p:cNvPicPr>
            <a:picLocks noChangeAspect="1"/>
          </p:cNvPicPr>
          <p:nvPr/>
        </p:nvPicPr>
        <p:blipFill>
          <a:blip r:embed="rId5"/>
          <a:stretch>
            <a:fillRect/>
          </a:stretch>
        </p:blipFill>
        <p:spPr>
          <a:xfrm>
            <a:off x="11181700" y="4173402"/>
            <a:ext cx="586064" cy="489078"/>
          </a:xfrm>
          <a:prstGeom prst="rect">
            <a:avLst/>
          </a:prstGeom>
        </p:spPr>
      </p:pic>
      <p:sp>
        <p:nvSpPr>
          <p:cNvPr id="12" name="TextBox 11">
            <a:extLst>
              <a:ext uri="{FF2B5EF4-FFF2-40B4-BE49-F238E27FC236}">
                <a16:creationId xmlns:a16="http://schemas.microsoft.com/office/drawing/2014/main" id="{F2FBF2BA-920C-DE16-D076-573064C69385}"/>
              </a:ext>
            </a:extLst>
          </p:cNvPr>
          <p:cNvSpPr txBox="1"/>
          <p:nvPr/>
        </p:nvSpPr>
        <p:spPr>
          <a:xfrm>
            <a:off x="1516364" y="1526919"/>
            <a:ext cx="810768" cy="307777"/>
          </a:xfrm>
          <a:prstGeom prst="rect">
            <a:avLst/>
          </a:prstGeom>
          <a:noFill/>
        </p:spPr>
        <p:txBody>
          <a:bodyPr wrap="square" rtlCol="0">
            <a:spAutoFit/>
          </a:bodyPr>
          <a:lstStyle/>
          <a:p>
            <a:r>
              <a:rPr lang="en-IE" sz="1400" dirty="0">
                <a:latin typeface="Agency FB" panose="020B0503020202020204" pitchFamily="34" charset="0"/>
              </a:rPr>
              <a:t>EXTERNAL</a:t>
            </a:r>
          </a:p>
        </p:txBody>
      </p:sp>
      <p:sp>
        <p:nvSpPr>
          <p:cNvPr id="13" name="TextBox 12">
            <a:extLst>
              <a:ext uri="{FF2B5EF4-FFF2-40B4-BE49-F238E27FC236}">
                <a16:creationId xmlns:a16="http://schemas.microsoft.com/office/drawing/2014/main" id="{0F6F80AF-3C65-A098-7044-952DC4DD072D}"/>
              </a:ext>
            </a:extLst>
          </p:cNvPr>
          <p:cNvSpPr txBox="1"/>
          <p:nvPr/>
        </p:nvSpPr>
        <p:spPr>
          <a:xfrm>
            <a:off x="3691306" y="2602642"/>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25" name="TextBox 24">
            <a:extLst>
              <a:ext uri="{FF2B5EF4-FFF2-40B4-BE49-F238E27FC236}">
                <a16:creationId xmlns:a16="http://schemas.microsoft.com/office/drawing/2014/main" id="{88786031-F811-AD8A-3D64-54DFBBAF2DE9}"/>
              </a:ext>
            </a:extLst>
          </p:cNvPr>
          <p:cNvSpPr txBox="1"/>
          <p:nvPr/>
        </p:nvSpPr>
        <p:spPr>
          <a:xfrm>
            <a:off x="2493355" y="5802592"/>
            <a:ext cx="949362" cy="307777"/>
          </a:xfrm>
          <a:prstGeom prst="rect">
            <a:avLst/>
          </a:prstGeom>
          <a:noFill/>
        </p:spPr>
        <p:txBody>
          <a:bodyPr wrap="none" rtlCol="0">
            <a:spAutoFit/>
          </a:bodyPr>
          <a:lstStyle/>
          <a:p>
            <a:r>
              <a:rPr lang="en-IE" sz="1400" dirty="0"/>
              <a:t>To aux LIA</a:t>
            </a:r>
          </a:p>
        </p:txBody>
      </p:sp>
      <p:sp>
        <p:nvSpPr>
          <p:cNvPr id="26" name="TextBox 25">
            <a:extLst>
              <a:ext uri="{FF2B5EF4-FFF2-40B4-BE49-F238E27FC236}">
                <a16:creationId xmlns:a16="http://schemas.microsoft.com/office/drawing/2014/main" id="{51553EC3-C720-46BF-B28A-C11FD4371F7A}"/>
              </a:ext>
            </a:extLst>
          </p:cNvPr>
          <p:cNvSpPr txBox="1"/>
          <p:nvPr/>
        </p:nvSpPr>
        <p:spPr>
          <a:xfrm>
            <a:off x="4936095" y="5688675"/>
            <a:ext cx="1238031" cy="523220"/>
          </a:xfrm>
          <a:prstGeom prst="rect">
            <a:avLst/>
          </a:prstGeom>
          <a:noFill/>
        </p:spPr>
        <p:txBody>
          <a:bodyPr wrap="none" rtlCol="0">
            <a:spAutoFit/>
          </a:bodyPr>
          <a:lstStyle/>
          <a:p>
            <a:r>
              <a:rPr lang="en-IE" sz="1400" dirty="0"/>
              <a:t>Ext Generator</a:t>
            </a:r>
          </a:p>
          <a:p>
            <a:r>
              <a:rPr lang="en-IE" sz="1400" dirty="0"/>
              <a:t>Or Other LIA</a:t>
            </a:r>
          </a:p>
        </p:txBody>
      </p:sp>
      <p:sp>
        <p:nvSpPr>
          <p:cNvPr id="22" name="Rectangle: Rounded Corners 21">
            <a:extLst>
              <a:ext uri="{FF2B5EF4-FFF2-40B4-BE49-F238E27FC236}">
                <a16:creationId xmlns:a16="http://schemas.microsoft.com/office/drawing/2014/main" id="{D02CAE62-C9C1-0456-B026-7037D0C1AE10}"/>
              </a:ext>
            </a:extLst>
          </p:cNvPr>
          <p:cNvSpPr/>
          <p:nvPr/>
        </p:nvSpPr>
        <p:spPr>
          <a:xfrm>
            <a:off x="2666877" y="3332530"/>
            <a:ext cx="1027430"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23" name="Picture 22">
            <a:extLst>
              <a:ext uri="{FF2B5EF4-FFF2-40B4-BE49-F238E27FC236}">
                <a16:creationId xmlns:a16="http://schemas.microsoft.com/office/drawing/2014/main" id="{F518A75C-E251-6177-4E0D-21AF392DF696}"/>
              </a:ext>
            </a:extLst>
          </p:cNvPr>
          <p:cNvPicPr>
            <a:picLocks noChangeAspect="1"/>
          </p:cNvPicPr>
          <p:nvPr/>
        </p:nvPicPr>
        <p:blipFill>
          <a:blip r:embed="rId6"/>
          <a:stretch>
            <a:fillRect/>
          </a:stretch>
        </p:blipFill>
        <p:spPr>
          <a:xfrm>
            <a:off x="2784952" y="3493880"/>
            <a:ext cx="750027" cy="351113"/>
          </a:xfrm>
          <a:prstGeom prst="rect">
            <a:avLst/>
          </a:prstGeom>
        </p:spPr>
      </p:pic>
      <p:sp>
        <p:nvSpPr>
          <p:cNvPr id="24" name="Oval 23">
            <a:extLst>
              <a:ext uri="{FF2B5EF4-FFF2-40B4-BE49-F238E27FC236}">
                <a16:creationId xmlns:a16="http://schemas.microsoft.com/office/drawing/2014/main" id="{DF8E9E52-3019-B397-69B4-BA46F72AB07B}"/>
              </a:ext>
            </a:extLst>
          </p:cNvPr>
          <p:cNvSpPr/>
          <p:nvPr/>
        </p:nvSpPr>
        <p:spPr>
          <a:xfrm>
            <a:off x="5192399" y="424167"/>
            <a:ext cx="725424" cy="713232"/>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4000" dirty="0">
                <a:solidFill>
                  <a:schemeClr val="tx1"/>
                </a:solidFill>
              </a:rPr>
              <a:t>X</a:t>
            </a:r>
          </a:p>
        </p:txBody>
      </p:sp>
      <p:sp>
        <p:nvSpPr>
          <p:cNvPr id="14" name="Rectangle: Rounded Corners 13">
            <a:extLst>
              <a:ext uri="{FF2B5EF4-FFF2-40B4-BE49-F238E27FC236}">
                <a16:creationId xmlns:a16="http://schemas.microsoft.com/office/drawing/2014/main" id="{CF2B0F22-F21F-E571-0107-E1E9FEBF9EAF}"/>
              </a:ext>
            </a:extLst>
          </p:cNvPr>
          <p:cNvSpPr/>
          <p:nvPr/>
        </p:nvSpPr>
        <p:spPr>
          <a:xfrm>
            <a:off x="6322250" y="510389"/>
            <a:ext cx="1285764" cy="1699221"/>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FILTER</a:t>
            </a:r>
            <a:endParaRPr lang="el-GR" dirty="0">
              <a:solidFill>
                <a:schemeClr val="tx1"/>
              </a:solidFill>
            </a:endParaRPr>
          </a:p>
          <a:p>
            <a:pPr algn="ctr"/>
            <a:r>
              <a:rPr lang="en-IE" dirty="0">
                <a:solidFill>
                  <a:schemeClr val="tx1"/>
                </a:solidFill>
              </a:rPr>
              <a:t>SAMPLED</a:t>
            </a:r>
          </a:p>
          <a:p>
            <a:pPr algn="ctr"/>
            <a:r>
              <a:rPr lang="en-IE" dirty="0">
                <a:solidFill>
                  <a:schemeClr val="tx1"/>
                </a:solidFill>
              </a:rPr>
              <a:t>RESULTS</a:t>
            </a:r>
          </a:p>
        </p:txBody>
      </p:sp>
      <p:cxnSp>
        <p:nvCxnSpPr>
          <p:cNvPr id="31" name="Connector: Elbow 30">
            <a:extLst>
              <a:ext uri="{FF2B5EF4-FFF2-40B4-BE49-F238E27FC236}">
                <a16:creationId xmlns:a16="http://schemas.microsoft.com/office/drawing/2014/main" id="{2956DDA5-14D1-5F58-A40B-A0AFAEE4DAD9}"/>
              </a:ext>
            </a:extLst>
          </p:cNvPr>
          <p:cNvCxnSpPr>
            <a:cxnSpLocks/>
            <a:stCxn id="22" idx="3"/>
            <a:endCxn id="24" idx="4"/>
          </p:cNvCxnSpPr>
          <p:nvPr/>
        </p:nvCxnSpPr>
        <p:spPr>
          <a:xfrm flipV="1">
            <a:off x="3694307" y="1137399"/>
            <a:ext cx="1860804" cy="2531002"/>
          </a:xfrm>
          <a:prstGeom prst="bentConnector2">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E8F6C00-F281-8F8D-DE23-B50F44F16B0F}"/>
              </a:ext>
            </a:extLst>
          </p:cNvPr>
          <p:cNvCxnSpPr>
            <a:cxnSpLocks/>
            <a:stCxn id="24" idx="6"/>
          </p:cNvCxnSpPr>
          <p:nvPr/>
        </p:nvCxnSpPr>
        <p:spPr>
          <a:xfrm>
            <a:off x="5917823" y="780783"/>
            <a:ext cx="41269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AEC7BC4-BE72-EA2A-3B7C-28384B1C6813}"/>
              </a:ext>
            </a:extLst>
          </p:cNvPr>
          <p:cNvSpPr txBox="1"/>
          <p:nvPr/>
        </p:nvSpPr>
        <p:spPr>
          <a:xfrm>
            <a:off x="3732178" y="3626777"/>
            <a:ext cx="1502382" cy="523220"/>
          </a:xfrm>
          <a:prstGeom prst="rect">
            <a:avLst/>
          </a:prstGeom>
          <a:noFill/>
        </p:spPr>
        <p:txBody>
          <a:bodyPr wrap="square" rtlCol="0">
            <a:spAutoFit/>
          </a:bodyPr>
          <a:lstStyle/>
          <a:p>
            <a:r>
              <a:rPr lang="en-IE" sz="1400" b="1" dirty="0">
                <a:latin typeface="Agency FB" panose="020B0503020202020204" pitchFamily="34" charset="0"/>
              </a:rPr>
              <a:t>COSINE</a:t>
            </a:r>
            <a:r>
              <a:rPr lang="en-IE" sz="1400" dirty="0">
                <a:latin typeface="Agency FB" panose="020B0503020202020204" pitchFamily="34" charset="0"/>
              </a:rPr>
              <a:t> REFERENCE</a:t>
            </a:r>
          </a:p>
          <a:p>
            <a:r>
              <a:rPr lang="en-IE" sz="1400" dirty="0">
                <a:latin typeface="Agency FB" panose="020B0503020202020204" pitchFamily="34" charset="0"/>
              </a:rPr>
              <a:t> ‘VIRTUAL SAMPLES’</a:t>
            </a:r>
          </a:p>
        </p:txBody>
      </p:sp>
      <p:sp>
        <p:nvSpPr>
          <p:cNvPr id="11" name="TextBox 10">
            <a:extLst>
              <a:ext uri="{FF2B5EF4-FFF2-40B4-BE49-F238E27FC236}">
                <a16:creationId xmlns:a16="http://schemas.microsoft.com/office/drawing/2014/main" id="{A954B453-474F-F6FC-C815-DD7631BDE2BE}"/>
              </a:ext>
            </a:extLst>
          </p:cNvPr>
          <p:cNvSpPr txBox="1"/>
          <p:nvPr/>
        </p:nvSpPr>
        <p:spPr>
          <a:xfrm>
            <a:off x="1516364" y="3474981"/>
            <a:ext cx="1241159" cy="430887"/>
          </a:xfrm>
          <a:prstGeom prst="rect">
            <a:avLst/>
          </a:prstGeom>
          <a:noFill/>
        </p:spPr>
        <p:txBody>
          <a:bodyPr wrap="square" rtlCol="0">
            <a:spAutoFit/>
          </a:bodyPr>
          <a:lstStyle/>
          <a:p>
            <a:pPr algn="ctr"/>
            <a:r>
              <a:rPr lang="en-IE" sz="1100" dirty="0">
                <a:latin typeface="Agency FB" panose="020B0503020202020204" pitchFamily="34" charset="0"/>
              </a:rPr>
              <a:t>INTERNAL </a:t>
            </a:r>
            <a:r>
              <a:rPr lang="en-IE" sz="1100" b="1" dirty="0">
                <a:latin typeface="Agency FB" panose="020B0503020202020204" pitchFamily="34" charset="0"/>
              </a:rPr>
              <a:t>COSINE</a:t>
            </a:r>
          </a:p>
          <a:p>
            <a:r>
              <a:rPr lang="en-IE" sz="1100" dirty="0">
                <a:latin typeface="Agency FB" panose="020B0503020202020204" pitchFamily="34" charset="0"/>
              </a:rPr>
              <a:t>REFERENCE GENERATOR</a:t>
            </a:r>
          </a:p>
        </p:txBody>
      </p:sp>
      <p:sp>
        <p:nvSpPr>
          <p:cNvPr id="19" name="Oval 18">
            <a:extLst>
              <a:ext uri="{FF2B5EF4-FFF2-40B4-BE49-F238E27FC236}">
                <a16:creationId xmlns:a16="http://schemas.microsoft.com/office/drawing/2014/main" id="{1C15BCED-6321-9825-AF4A-4AB3694D5E3D}"/>
              </a:ext>
            </a:extLst>
          </p:cNvPr>
          <p:cNvSpPr/>
          <p:nvPr/>
        </p:nvSpPr>
        <p:spPr>
          <a:xfrm>
            <a:off x="2841591" y="1701879"/>
            <a:ext cx="473760" cy="446854"/>
          </a:xfrm>
          <a:prstGeom prst="ellipse">
            <a:avLst/>
          </a:prstGeom>
          <a:solidFill>
            <a:schemeClr val="accent3">
              <a:lumMod val="60000"/>
              <a:lumOff val="4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sz="4000" dirty="0">
              <a:solidFill>
                <a:schemeClr val="tx1"/>
              </a:solidFill>
            </a:endParaRPr>
          </a:p>
        </p:txBody>
      </p:sp>
      <p:cxnSp>
        <p:nvCxnSpPr>
          <p:cNvPr id="29" name="Straight Arrow Connector 28">
            <a:extLst>
              <a:ext uri="{FF2B5EF4-FFF2-40B4-BE49-F238E27FC236}">
                <a16:creationId xmlns:a16="http://schemas.microsoft.com/office/drawing/2014/main" id="{D770D8A8-F652-11AC-3D27-F617EA0C127F}"/>
              </a:ext>
            </a:extLst>
          </p:cNvPr>
          <p:cNvCxnSpPr>
            <a:cxnSpLocks/>
            <a:stCxn id="18" idx="3"/>
            <a:endCxn id="19" idx="2"/>
          </p:cNvCxnSpPr>
          <p:nvPr/>
        </p:nvCxnSpPr>
        <p:spPr>
          <a:xfrm>
            <a:off x="2302510" y="1923346"/>
            <a:ext cx="539081" cy="19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45D10EAB-544D-0260-A1D0-607961A3A414}"/>
              </a:ext>
            </a:extLst>
          </p:cNvPr>
          <p:cNvCxnSpPr>
            <a:cxnSpLocks/>
            <a:stCxn id="19" idx="4"/>
          </p:cNvCxnSpPr>
          <p:nvPr/>
        </p:nvCxnSpPr>
        <p:spPr>
          <a:xfrm rot="16200000" flipH="1">
            <a:off x="4260045" y="967159"/>
            <a:ext cx="113492" cy="2476640"/>
          </a:xfrm>
          <a:prstGeom prst="bentConnector2">
            <a:avLst/>
          </a:prstGeom>
          <a:ln w="28575"/>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5F4A6FB-3742-933C-EC85-1FA9495A0085}"/>
              </a:ext>
            </a:extLst>
          </p:cNvPr>
          <p:cNvCxnSpPr>
            <a:cxnSpLocks/>
            <a:stCxn id="19" idx="6"/>
          </p:cNvCxnSpPr>
          <p:nvPr/>
        </p:nvCxnSpPr>
        <p:spPr>
          <a:xfrm>
            <a:off x="3315351" y="1925306"/>
            <a:ext cx="1394475" cy="604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54AD8BA1-D78B-80B3-AE6F-3F80D6AABE62}"/>
              </a:ext>
            </a:extLst>
          </p:cNvPr>
          <p:cNvSpPr txBox="1"/>
          <p:nvPr/>
        </p:nvSpPr>
        <p:spPr>
          <a:xfrm>
            <a:off x="2764999" y="1740300"/>
            <a:ext cx="618510" cy="369332"/>
          </a:xfrm>
          <a:prstGeom prst="rect">
            <a:avLst/>
          </a:prstGeom>
          <a:noFill/>
        </p:spPr>
        <p:txBody>
          <a:bodyPr wrap="square" rtlCol="0">
            <a:spAutoFit/>
          </a:bodyPr>
          <a:lstStyle/>
          <a:p>
            <a:pPr algn="ctr"/>
            <a:r>
              <a:rPr lang="en-IE" sz="900" dirty="0"/>
              <a:t>CIRC</a:t>
            </a:r>
          </a:p>
          <a:p>
            <a:pPr algn="ctr"/>
            <a:r>
              <a:rPr lang="en-IE" sz="900" dirty="0"/>
              <a:t>BUFFER</a:t>
            </a:r>
            <a:endParaRPr lang="en-IE" sz="800" dirty="0"/>
          </a:p>
        </p:txBody>
      </p:sp>
      <p:sp>
        <p:nvSpPr>
          <p:cNvPr id="75" name="TextBox 74">
            <a:extLst>
              <a:ext uri="{FF2B5EF4-FFF2-40B4-BE49-F238E27FC236}">
                <a16:creationId xmlns:a16="http://schemas.microsoft.com/office/drawing/2014/main" id="{A516D5E4-6E4F-E5DC-99CF-E1E12DE751BB}"/>
              </a:ext>
            </a:extLst>
          </p:cNvPr>
          <p:cNvSpPr txBox="1"/>
          <p:nvPr/>
        </p:nvSpPr>
        <p:spPr>
          <a:xfrm>
            <a:off x="3723552" y="3413516"/>
            <a:ext cx="810768" cy="307777"/>
          </a:xfrm>
          <a:prstGeom prst="rect">
            <a:avLst/>
          </a:prstGeom>
          <a:noFill/>
        </p:spPr>
        <p:txBody>
          <a:bodyPr wrap="square" rtlCol="0">
            <a:spAutoFit/>
          </a:bodyPr>
          <a:lstStyle/>
          <a:p>
            <a:r>
              <a:rPr lang="en-IE" sz="1400" dirty="0">
                <a:latin typeface="Agency FB" panose="020B0503020202020204" pitchFamily="34" charset="0"/>
              </a:rPr>
              <a:t>INTERNAL</a:t>
            </a:r>
          </a:p>
        </p:txBody>
      </p:sp>
      <p:sp>
        <p:nvSpPr>
          <p:cNvPr id="83" name="TextBox 82">
            <a:extLst>
              <a:ext uri="{FF2B5EF4-FFF2-40B4-BE49-F238E27FC236}">
                <a16:creationId xmlns:a16="http://schemas.microsoft.com/office/drawing/2014/main" id="{DCA7A058-01BC-427C-2B6C-CEB258998264}"/>
              </a:ext>
            </a:extLst>
          </p:cNvPr>
          <p:cNvSpPr txBox="1"/>
          <p:nvPr/>
        </p:nvSpPr>
        <p:spPr>
          <a:xfrm>
            <a:off x="3560304" y="1677533"/>
            <a:ext cx="810768" cy="307777"/>
          </a:xfrm>
          <a:prstGeom prst="rect">
            <a:avLst/>
          </a:prstGeom>
          <a:noFill/>
        </p:spPr>
        <p:txBody>
          <a:bodyPr wrap="square" rtlCol="0">
            <a:spAutoFit/>
          </a:bodyPr>
          <a:lstStyle/>
          <a:p>
            <a:r>
              <a:rPr lang="en-IE" sz="1400" dirty="0">
                <a:latin typeface="Agency FB" panose="020B0503020202020204" pitchFamily="34" charset="0"/>
              </a:rPr>
              <a:t>SIN</a:t>
            </a:r>
          </a:p>
        </p:txBody>
      </p:sp>
      <p:sp>
        <p:nvSpPr>
          <p:cNvPr id="84" name="TextBox 83">
            <a:extLst>
              <a:ext uri="{FF2B5EF4-FFF2-40B4-BE49-F238E27FC236}">
                <a16:creationId xmlns:a16="http://schemas.microsoft.com/office/drawing/2014/main" id="{6B09E2F5-16E2-ECD9-9ECD-3051E334CD55}"/>
              </a:ext>
            </a:extLst>
          </p:cNvPr>
          <p:cNvSpPr txBox="1"/>
          <p:nvPr/>
        </p:nvSpPr>
        <p:spPr>
          <a:xfrm>
            <a:off x="3557038" y="2002789"/>
            <a:ext cx="810768" cy="307777"/>
          </a:xfrm>
          <a:prstGeom prst="rect">
            <a:avLst/>
          </a:prstGeom>
          <a:noFill/>
        </p:spPr>
        <p:txBody>
          <a:bodyPr wrap="square" rtlCol="0">
            <a:spAutoFit/>
          </a:bodyPr>
          <a:lstStyle/>
          <a:p>
            <a:r>
              <a:rPr lang="en-IE" sz="1400" dirty="0">
                <a:latin typeface="Agency FB" panose="020B0503020202020204" pitchFamily="34" charset="0"/>
              </a:rPr>
              <a:t>COS</a:t>
            </a:r>
          </a:p>
        </p:txBody>
      </p:sp>
      <p:sp>
        <p:nvSpPr>
          <p:cNvPr id="27" name="Rectangle: Rounded Corners 26">
            <a:extLst>
              <a:ext uri="{FF2B5EF4-FFF2-40B4-BE49-F238E27FC236}">
                <a16:creationId xmlns:a16="http://schemas.microsoft.com/office/drawing/2014/main" id="{9DCA51C7-F2C0-BAF6-DD14-E001F48A3306}"/>
              </a:ext>
            </a:extLst>
          </p:cNvPr>
          <p:cNvSpPr/>
          <p:nvPr/>
        </p:nvSpPr>
        <p:spPr>
          <a:xfrm>
            <a:off x="8462881" y="790618"/>
            <a:ext cx="1092599" cy="1127989"/>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400" dirty="0">
                <a:solidFill>
                  <a:schemeClr val="tx1"/>
                </a:solidFill>
              </a:rPr>
              <a:t>POST</a:t>
            </a:r>
          </a:p>
          <a:p>
            <a:pPr algn="ctr"/>
            <a:r>
              <a:rPr lang="en-IE" sz="1400" dirty="0">
                <a:solidFill>
                  <a:schemeClr val="tx1"/>
                </a:solidFill>
              </a:rPr>
              <a:t>PROCESS</a:t>
            </a:r>
          </a:p>
        </p:txBody>
      </p:sp>
      <p:cxnSp>
        <p:nvCxnSpPr>
          <p:cNvPr id="39" name="Straight Arrow Connector 38">
            <a:extLst>
              <a:ext uri="{FF2B5EF4-FFF2-40B4-BE49-F238E27FC236}">
                <a16:creationId xmlns:a16="http://schemas.microsoft.com/office/drawing/2014/main" id="{EFAF440B-C4E4-ED04-C580-236BD47A7660}"/>
              </a:ext>
            </a:extLst>
          </p:cNvPr>
          <p:cNvCxnSpPr>
            <a:cxnSpLocks/>
            <a:stCxn id="27" idx="3"/>
          </p:cNvCxnSpPr>
          <p:nvPr/>
        </p:nvCxnSpPr>
        <p:spPr>
          <a:xfrm flipV="1">
            <a:off x="9555480" y="1354612"/>
            <a:ext cx="2508405"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D44E00B1-573C-C795-4AEF-9BF155DAD2FB}"/>
              </a:ext>
            </a:extLst>
          </p:cNvPr>
          <p:cNvSpPr txBox="1"/>
          <p:nvPr/>
        </p:nvSpPr>
        <p:spPr>
          <a:xfrm>
            <a:off x="7750145" y="1028015"/>
            <a:ext cx="477054" cy="369332"/>
          </a:xfrm>
          <a:prstGeom prst="rect">
            <a:avLst/>
          </a:prstGeom>
          <a:noFill/>
        </p:spPr>
        <p:txBody>
          <a:bodyPr wrap="none" rtlCol="0">
            <a:spAutoFit/>
          </a:bodyPr>
          <a:lstStyle/>
          <a:p>
            <a:r>
              <a:rPr lang="el-GR" dirty="0"/>
              <a:t>Χ,</a:t>
            </a:r>
            <a:r>
              <a:rPr lang="en-IE" dirty="0"/>
              <a:t>Y</a:t>
            </a:r>
          </a:p>
        </p:txBody>
      </p:sp>
      <p:sp>
        <p:nvSpPr>
          <p:cNvPr id="65" name="TextBox 64">
            <a:extLst>
              <a:ext uri="{FF2B5EF4-FFF2-40B4-BE49-F238E27FC236}">
                <a16:creationId xmlns:a16="http://schemas.microsoft.com/office/drawing/2014/main" id="{F1394FCB-6343-3A9E-A696-43B8B1D4479A}"/>
              </a:ext>
            </a:extLst>
          </p:cNvPr>
          <p:cNvSpPr txBox="1"/>
          <p:nvPr/>
        </p:nvSpPr>
        <p:spPr>
          <a:xfrm>
            <a:off x="1405683" y="2964005"/>
            <a:ext cx="1338828" cy="230832"/>
          </a:xfrm>
          <a:prstGeom prst="rect">
            <a:avLst/>
          </a:prstGeom>
          <a:noFill/>
        </p:spPr>
        <p:txBody>
          <a:bodyPr wrap="none" rtlCol="0">
            <a:spAutoFit/>
          </a:bodyPr>
          <a:lstStyle/>
          <a:p>
            <a:r>
              <a:rPr lang="en-IE" sz="900" dirty="0">
                <a:latin typeface="Arial Narrow" panose="020B0606020202030204" pitchFamily="34" charset="0"/>
              </a:rPr>
              <a:t>Ref=</a:t>
            </a:r>
            <a:r>
              <a:rPr lang="en-IE" sz="900" b="1" dirty="0">
                <a:latin typeface="Arial Narrow" panose="020B0606020202030204" pitchFamily="34" charset="0"/>
              </a:rPr>
              <a:t>sin</a:t>
            </a:r>
            <a:r>
              <a:rPr lang="en-IE" sz="900" dirty="0">
                <a:latin typeface="Arial Narrow" panose="020B0606020202030204" pitchFamily="34" charset="0"/>
              </a:rPr>
              <a:t>(2</a:t>
            </a:r>
            <a:r>
              <a:rPr lang="el-GR" sz="900" dirty="0">
                <a:latin typeface="Arial Narrow" panose="020B0606020202030204" pitchFamily="34" charset="0"/>
              </a:rPr>
              <a:t>π* (1-&gt;200)/200 )</a:t>
            </a:r>
            <a:endParaRPr lang="en-IE" sz="900" dirty="0">
              <a:latin typeface="Arial Narrow" panose="020B0606020202030204" pitchFamily="34" charset="0"/>
            </a:endParaRPr>
          </a:p>
        </p:txBody>
      </p:sp>
      <p:sp>
        <p:nvSpPr>
          <p:cNvPr id="66" name="TextBox 65">
            <a:extLst>
              <a:ext uri="{FF2B5EF4-FFF2-40B4-BE49-F238E27FC236}">
                <a16:creationId xmlns:a16="http://schemas.microsoft.com/office/drawing/2014/main" id="{68E779AE-C1AB-2FA3-6D57-D43D0860129D}"/>
              </a:ext>
            </a:extLst>
          </p:cNvPr>
          <p:cNvSpPr txBox="1"/>
          <p:nvPr/>
        </p:nvSpPr>
        <p:spPr>
          <a:xfrm>
            <a:off x="1393336" y="3846707"/>
            <a:ext cx="1425390" cy="230832"/>
          </a:xfrm>
          <a:prstGeom prst="rect">
            <a:avLst/>
          </a:prstGeom>
          <a:noFill/>
        </p:spPr>
        <p:txBody>
          <a:bodyPr wrap="none" rtlCol="0">
            <a:spAutoFit/>
          </a:bodyPr>
          <a:lstStyle/>
          <a:p>
            <a:r>
              <a:rPr lang="en-IE" sz="900" dirty="0">
                <a:latin typeface="Arial Narrow" panose="020B0606020202030204" pitchFamily="34" charset="0"/>
              </a:rPr>
              <a:t>Ref=</a:t>
            </a:r>
            <a:r>
              <a:rPr lang="en-IE" sz="900" b="1" dirty="0">
                <a:latin typeface="Arial Narrow" panose="020B0606020202030204" pitchFamily="34" charset="0"/>
              </a:rPr>
              <a:t>Cos</a:t>
            </a:r>
            <a:r>
              <a:rPr lang="en-IE" sz="900" dirty="0">
                <a:latin typeface="Arial Narrow" panose="020B0606020202030204" pitchFamily="34" charset="0"/>
              </a:rPr>
              <a:t>(2</a:t>
            </a:r>
            <a:r>
              <a:rPr lang="el-GR" sz="900" dirty="0">
                <a:latin typeface="Arial Narrow" panose="020B0606020202030204" pitchFamily="34" charset="0"/>
              </a:rPr>
              <a:t>π* (1-&gt;200)/200 )</a:t>
            </a:r>
            <a:endParaRPr lang="en-IE" sz="900" dirty="0">
              <a:latin typeface="Arial Narrow" panose="020B0606020202030204" pitchFamily="34" charset="0"/>
            </a:endParaRPr>
          </a:p>
        </p:txBody>
      </p:sp>
      <p:sp>
        <p:nvSpPr>
          <p:cNvPr id="67" name="TextBox 66">
            <a:extLst>
              <a:ext uri="{FF2B5EF4-FFF2-40B4-BE49-F238E27FC236}">
                <a16:creationId xmlns:a16="http://schemas.microsoft.com/office/drawing/2014/main" id="{BB524866-A072-E3AA-D038-9174110E8E20}"/>
              </a:ext>
            </a:extLst>
          </p:cNvPr>
          <p:cNvSpPr txBox="1"/>
          <p:nvPr/>
        </p:nvSpPr>
        <p:spPr>
          <a:xfrm>
            <a:off x="5947488" y="1063645"/>
            <a:ext cx="312906" cy="369332"/>
          </a:xfrm>
          <a:prstGeom prst="rect">
            <a:avLst/>
          </a:prstGeom>
          <a:noFill/>
        </p:spPr>
        <p:txBody>
          <a:bodyPr wrap="none" rtlCol="0">
            <a:spAutoFit/>
          </a:bodyPr>
          <a:lstStyle/>
          <a:p>
            <a:r>
              <a:rPr lang="el-GR" dirty="0"/>
              <a:t>Χ</a:t>
            </a:r>
            <a:endParaRPr lang="en-IE" dirty="0"/>
          </a:p>
        </p:txBody>
      </p:sp>
      <p:sp>
        <p:nvSpPr>
          <p:cNvPr id="68" name="TextBox 67">
            <a:extLst>
              <a:ext uri="{FF2B5EF4-FFF2-40B4-BE49-F238E27FC236}">
                <a16:creationId xmlns:a16="http://schemas.microsoft.com/office/drawing/2014/main" id="{9DCB4DBF-8DD8-8B9C-DD00-370CD513A4B0}"/>
              </a:ext>
            </a:extLst>
          </p:cNvPr>
          <p:cNvSpPr txBox="1"/>
          <p:nvPr/>
        </p:nvSpPr>
        <p:spPr>
          <a:xfrm>
            <a:off x="5927450" y="459208"/>
            <a:ext cx="309700" cy="369332"/>
          </a:xfrm>
          <a:prstGeom prst="rect">
            <a:avLst/>
          </a:prstGeom>
          <a:noFill/>
        </p:spPr>
        <p:txBody>
          <a:bodyPr wrap="none" rtlCol="0">
            <a:spAutoFit/>
          </a:bodyPr>
          <a:lstStyle/>
          <a:p>
            <a:r>
              <a:rPr lang="en-IE" dirty="0"/>
              <a:t>Y</a:t>
            </a:r>
          </a:p>
        </p:txBody>
      </p:sp>
      <p:sp>
        <p:nvSpPr>
          <p:cNvPr id="69" name="TextBox 68">
            <a:extLst>
              <a:ext uri="{FF2B5EF4-FFF2-40B4-BE49-F238E27FC236}">
                <a16:creationId xmlns:a16="http://schemas.microsoft.com/office/drawing/2014/main" id="{B0A0978E-7703-313E-CA73-85E753241611}"/>
              </a:ext>
            </a:extLst>
          </p:cNvPr>
          <p:cNvSpPr txBox="1"/>
          <p:nvPr/>
        </p:nvSpPr>
        <p:spPr>
          <a:xfrm>
            <a:off x="2737833" y="2450489"/>
            <a:ext cx="948112" cy="307777"/>
          </a:xfrm>
          <a:prstGeom prst="rect">
            <a:avLst/>
          </a:prstGeom>
          <a:noFill/>
        </p:spPr>
        <p:txBody>
          <a:bodyPr wrap="square" rtlCol="0">
            <a:spAutoFit/>
          </a:bodyPr>
          <a:lstStyle/>
          <a:p>
            <a:r>
              <a:rPr lang="en-IE" sz="1400" dirty="0">
                <a:latin typeface="Agency FB" panose="020B0503020202020204" pitchFamily="34" charset="0"/>
              </a:rPr>
              <a:t>VALUE 0 TO 1</a:t>
            </a:r>
          </a:p>
        </p:txBody>
      </p:sp>
      <p:sp>
        <p:nvSpPr>
          <p:cNvPr id="71" name="TextBox 70">
            <a:extLst>
              <a:ext uri="{FF2B5EF4-FFF2-40B4-BE49-F238E27FC236}">
                <a16:creationId xmlns:a16="http://schemas.microsoft.com/office/drawing/2014/main" id="{E339C538-FF58-1838-8360-AC73455D1711}"/>
              </a:ext>
            </a:extLst>
          </p:cNvPr>
          <p:cNvSpPr txBox="1"/>
          <p:nvPr/>
        </p:nvSpPr>
        <p:spPr>
          <a:xfrm>
            <a:off x="2706536" y="3252008"/>
            <a:ext cx="948112" cy="307777"/>
          </a:xfrm>
          <a:prstGeom prst="rect">
            <a:avLst/>
          </a:prstGeom>
          <a:noFill/>
        </p:spPr>
        <p:txBody>
          <a:bodyPr wrap="square" rtlCol="0">
            <a:spAutoFit/>
          </a:bodyPr>
          <a:lstStyle/>
          <a:p>
            <a:r>
              <a:rPr lang="en-IE" sz="1400" dirty="0">
                <a:latin typeface="Agency FB" panose="020B0503020202020204" pitchFamily="34" charset="0"/>
              </a:rPr>
              <a:t>VALUE 0 TO 1</a:t>
            </a:r>
          </a:p>
        </p:txBody>
      </p:sp>
    </p:spTree>
    <p:extLst>
      <p:ext uri="{BB962C8B-B14F-4D97-AF65-F5344CB8AC3E}">
        <p14:creationId xmlns:p14="http://schemas.microsoft.com/office/powerpoint/2010/main" val="213896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EA412-71B4-15FB-75A2-369FEDE25B2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CEF6FDD-9C69-CFE4-98D5-7BB3FAE76EB7}"/>
              </a:ext>
            </a:extLst>
          </p:cNvPr>
          <p:cNvPicPr>
            <a:picLocks noChangeAspect="1"/>
          </p:cNvPicPr>
          <p:nvPr/>
        </p:nvPicPr>
        <p:blipFill>
          <a:blip r:embed="rId3"/>
          <a:stretch>
            <a:fillRect/>
          </a:stretch>
        </p:blipFill>
        <p:spPr>
          <a:xfrm>
            <a:off x="5063461" y="0"/>
            <a:ext cx="6761929" cy="6858001"/>
          </a:xfrm>
          <a:prstGeom prst="rect">
            <a:avLst/>
          </a:prstGeom>
        </p:spPr>
      </p:pic>
      <p:sp>
        <p:nvSpPr>
          <p:cNvPr id="2" name="Title 1">
            <a:extLst>
              <a:ext uri="{FF2B5EF4-FFF2-40B4-BE49-F238E27FC236}">
                <a16:creationId xmlns:a16="http://schemas.microsoft.com/office/drawing/2014/main" id="{ECC41C87-38E1-CEE8-B269-FD7BCDFB15EF}"/>
              </a:ext>
            </a:extLst>
          </p:cNvPr>
          <p:cNvSpPr>
            <a:spLocks noGrp="1"/>
          </p:cNvSpPr>
          <p:nvPr>
            <p:ph type="title"/>
          </p:nvPr>
        </p:nvSpPr>
        <p:spPr>
          <a:xfrm>
            <a:off x="5063462" y="2"/>
            <a:ext cx="7128538" cy="381398"/>
          </a:xfrm>
        </p:spPr>
        <p:txBody>
          <a:bodyPr>
            <a:noAutofit/>
          </a:bodyPr>
          <a:lstStyle/>
          <a:p>
            <a:pPr algn="ctr"/>
            <a:r>
              <a:rPr lang="en-US" sz="2000" dirty="0">
                <a:solidFill>
                  <a:srgbClr val="FFC000"/>
                </a:solidFill>
              </a:rPr>
              <a:t>EXTENDED FUNCTIONALITY</a:t>
            </a:r>
            <a:endParaRPr lang="en-IE" sz="2000" dirty="0">
              <a:solidFill>
                <a:srgbClr val="FFC000"/>
              </a:solidFill>
            </a:endParaRPr>
          </a:p>
        </p:txBody>
      </p:sp>
      <p:pic>
        <p:nvPicPr>
          <p:cNvPr id="11" name="Picture 10">
            <a:extLst>
              <a:ext uri="{FF2B5EF4-FFF2-40B4-BE49-F238E27FC236}">
                <a16:creationId xmlns:a16="http://schemas.microsoft.com/office/drawing/2014/main" id="{0339A424-7473-5F36-9BCF-146830CC2A8D}"/>
              </a:ext>
            </a:extLst>
          </p:cNvPr>
          <p:cNvPicPr>
            <a:picLocks noChangeAspect="1"/>
          </p:cNvPicPr>
          <p:nvPr/>
        </p:nvPicPr>
        <p:blipFill>
          <a:blip r:embed="rId4"/>
          <a:stretch>
            <a:fillRect/>
          </a:stretch>
        </p:blipFill>
        <p:spPr>
          <a:xfrm>
            <a:off x="0" y="0"/>
            <a:ext cx="5098662" cy="6858000"/>
          </a:xfrm>
          <a:prstGeom prst="rect">
            <a:avLst/>
          </a:prstGeom>
        </p:spPr>
      </p:pic>
    </p:spTree>
    <p:extLst>
      <p:ext uri="{BB962C8B-B14F-4D97-AF65-F5344CB8AC3E}">
        <p14:creationId xmlns:p14="http://schemas.microsoft.com/office/powerpoint/2010/main" val="154517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a:t>405 nm setup with 1000mW (electric ) power</a:t>
            </a:r>
            <a:endParaRPr lang="en-IE" dirty="0"/>
          </a:p>
        </p:txBody>
      </p:sp>
      <p:pic>
        <p:nvPicPr>
          <p:cNvPr id="5" name="Content Placeholder 4" descr="A green circuit board with wires and wires&#10;&#10;Description automatically generated">
            <a:extLst>
              <a:ext uri="{FF2B5EF4-FFF2-40B4-BE49-F238E27FC236}">
                <a16:creationId xmlns:a16="http://schemas.microsoft.com/office/drawing/2014/main" id="{55E486AA-5873-D55B-59A8-6AF4ADF4E4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47" y="1571348"/>
            <a:ext cx="6400646" cy="4267096"/>
          </a:xfrm>
        </p:spPr>
      </p:pic>
      <p:sp>
        <p:nvSpPr>
          <p:cNvPr id="6" name="TextBox 5">
            <a:extLst>
              <a:ext uri="{FF2B5EF4-FFF2-40B4-BE49-F238E27FC236}">
                <a16:creationId xmlns:a16="http://schemas.microsoft.com/office/drawing/2014/main" id="{04B487C4-F3C7-A022-47B0-997E1E56D6D4}"/>
              </a:ext>
            </a:extLst>
          </p:cNvPr>
          <p:cNvSpPr txBox="1"/>
          <p:nvPr/>
        </p:nvSpPr>
        <p:spPr>
          <a:xfrm>
            <a:off x="6622742" y="1571348"/>
            <a:ext cx="5442011" cy="2308324"/>
          </a:xfrm>
          <a:prstGeom prst="rect">
            <a:avLst/>
          </a:prstGeom>
          <a:noFill/>
        </p:spPr>
        <p:txBody>
          <a:bodyPr wrap="square" rtlCol="0">
            <a:spAutoFit/>
          </a:bodyPr>
          <a:lstStyle/>
          <a:p>
            <a:pPr marL="285750" indent="-285750">
              <a:buFontTx/>
              <a:buChar char="-"/>
            </a:pPr>
            <a:r>
              <a:rPr lang="en-US" sz="1600" dirty="0" err="1"/>
              <a:t>StN</a:t>
            </a:r>
            <a:r>
              <a:rPr lang="en-US" sz="1600" dirty="0"/>
              <a:t>-LIA-MCU with a NPN transistor to drive the 1W laser</a:t>
            </a:r>
          </a:p>
          <a:p>
            <a:pPr marL="285750" indent="-285750">
              <a:buFontTx/>
              <a:buChar char="-"/>
            </a:pPr>
            <a:r>
              <a:rPr lang="en-US" sz="1600" dirty="0"/>
              <a:t>BPW34 general purpose Photodiode</a:t>
            </a:r>
          </a:p>
          <a:p>
            <a:pPr marL="285750" indent="-285750">
              <a:buFontTx/>
              <a:buChar char="-"/>
            </a:pPr>
            <a:r>
              <a:rPr lang="en-US" sz="1600" dirty="0"/>
              <a:t>We used a 405nm Laser instead an infrared</a:t>
            </a:r>
          </a:p>
          <a:p>
            <a:pPr marL="285750" indent="-285750">
              <a:buFontTx/>
              <a:buChar char="-"/>
            </a:pPr>
            <a:r>
              <a:rPr lang="en-US" sz="1600" dirty="0"/>
              <a:t>Output is high: 2000mV (direct laser beam to Photodiode</a:t>
            </a:r>
          </a:p>
          <a:p>
            <a:pPr marL="285750" indent="-285750">
              <a:buFontTx/>
              <a:buChar char="-"/>
            </a:pPr>
            <a:r>
              <a:rPr lang="en-US" sz="1600" dirty="0"/>
              <a:t>Can see consistently a 5mV variation when exhale</a:t>
            </a:r>
          </a:p>
          <a:p>
            <a:pPr marL="285750" indent="-285750">
              <a:buFontTx/>
              <a:buChar char="-"/>
            </a:pPr>
            <a:r>
              <a:rPr lang="en-US" sz="1600" dirty="0"/>
              <a:t>Will work with similar size/power/lens Infrared Laser</a:t>
            </a:r>
          </a:p>
          <a:p>
            <a:pPr marL="285750" indent="-285750">
              <a:buFontTx/>
              <a:buChar char="-"/>
            </a:pPr>
            <a:r>
              <a:rPr lang="en-US" sz="1600" dirty="0"/>
              <a:t>Need for a 2</a:t>
            </a:r>
            <a:r>
              <a:rPr lang="en-US" sz="1600" baseline="30000" dirty="0"/>
              <a:t>nd</a:t>
            </a:r>
            <a:r>
              <a:rPr lang="en-US" sz="1600" dirty="0"/>
              <a:t> Photodiode for liquid tests</a:t>
            </a:r>
          </a:p>
          <a:p>
            <a:pPr marL="285750" indent="-285750">
              <a:buFontTx/>
              <a:buChar char="-"/>
            </a:pPr>
            <a:r>
              <a:rPr lang="en-US" sz="1600" dirty="0"/>
              <a:t>It is easier to multiplex and use a 2</a:t>
            </a:r>
            <a:r>
              <a:rPr lang="en-US" sz="1600" baseline="30000" dirty="0"/>
              <a:t>nd</a:t>
            </a:r>
            <a:r>
              <a:rPr lang="en-US" sz="1600" dirty="0"/>
              <a:t> laser, […if this works with the liquid project]</a:t>
            </a:r>
            <a:endParaRPr lang="en-IE" sz="1600" dirty="0"/>
          </a:p>
        </p:txBody>
      </p:sp>
    </p:spTree>
    <p:extLst>
      <p:ext uri="{BB962C8B-B14F-4D97-AF65-F5344CB8AC3E}">
        <p14:creationId xmlns:p14="http://schemas.microsoft.com/office/powerpoint/2010/main" val="2407663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381B-D885-918B-5B11-C9EC524A2EDB}"/>
            </a:ext>
          </a:extLst>
        </p:cNvPr>
        <p:cNvGrpSpPr/>
        <p:nvPr/>
      </p:nvGrpSpPr>
      <p:grpSpPr>
        <a:xfrm>
          <a:off x="0" y="0"/>
          <a:ext cx="0" cy="0"/>
          <a:chOff x="0" y="0"/>
          <a:chExt cx="0" cy="0"/>
        </a:xfrm>
      </p:grpSpPr>
      <p:pic>
        <p:nvPicPr>
          <p:cNvPr id="82" name="Picture 81">
            <a:extLst>
              <a:ext uri="{FF2B5EF4-FFF2-40B4-BE49-F238E27FC236}">
                <a16:creationId xmlns:a16="http://schemas.microsoft.com/office/drawing/2014/main" id="{2ECE3EC8-8CBA-C46E-7971-B77AC428DE94}"/>
              </a:ext>
            </a:extLst>
          </p:cNvPr>
          <p:cNvPicPr>
            <a:picLocks noChangeAspect="1"/>
          </p:cNvPicPr>
          <p:nvPr/>
        </p:nvPicPr>
        <p:blipFill>
          <a:blip r:embed="rId3"/>
          <a:stretch>
            <a:fillRect/>
          </a:stretch>
        </p:blipFill>
        <p:spPr>
          <a:xfrm>
            <a:off x="9368832" y="1474590"/>
            <a:ext cx="1097196" cy="546541"/>
          </a:xfrm>
          <a:prstGeom prst="rect">
            <a:avLst/>
          </a:prstGeom>
        </p:spPr>
      </p:pic>
      <p:sp>
        <p:nvSpPr>
          <p:cNvPr id="7" name="Rectangle: Rounded Corners 6">
            <a:extLst>
              <a:ext uri="{FF2B5EF4-FFF2-40B4-BE49-F238E27FC236}">
                <a16:creationId xmlns:a16="http://schemas.microsoft.com/office/drawing/2014/main" id="{71ACD0C7-2670-2825-6619-4181E76788E7}"/>
              </a:ext>
            </a:extLst>
          </p:cNvPr>
          <p:cNvSpPr/>
          <p:nvPr/>
        </p:nvSpPr>
        <p:spPr>
          <a:xfrm>
            <a:off x="203512" y="1272722"/>
            <a:ext cx="1465945" cy="1491088"/>
          </a:xfrm>
          <a:prstGeom prst="roundRect">
            <a:avLst/>
          </a:prstGeom>
          <a:solidFill>
            <a:schemeClr val="accent4">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sp>
        <p:nvSpPr>
          <p:cNvPr id="4" name="Rectangle: Rounded Corners 3">
            <a:extLst>
              <a:ext uri="{FF2B5EF4-FFF2-40B4-BE49-F238E27FC236}">
                <a16:creationId xmlns:a16="http://schemas.microsoft.com/office/drawing/2014/main" id="{8213A3DA-3900-E125-A53D-5F2F12EF78AC}"/>
              </a:ext>
            </a:extLst>
          </p:cNvPr>
          <p:cNvSpPr/>
          <p:nvPr/>
        </p:nvSpPr>
        <p:spPr>
          <a:xfrm>
            <a:off x="2515816" y="768099"/>
            <a:ext cx="6757410" cy="5642972"/>
          </a:xfrm>
          <a:prstGeom prst="roundRect">
            <a:avLst/>
          </a:prstGeom>
          <a:solidFill>
            <a:schemeClr val="bg1">
              <a:lumMod val="75000"/>
            </a:scheme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9982FFF9-9678-EA91-313F-E2EDA7EF9FAE}"/>
              </a:ext>
            </a:extLst>
          </p:cNvPr>
          <p:cNvSpPr>
            <a:spLocks noGrp="1"/>
          </p:cNvSpPr>
          <p:nvPr>
            <p:ph type="title"/>
          </p:nvPr>
        </p:nvSpPr>
        <p:spPr>
          <a:xfrm>
            <a:off x="0" y="17789"/>
            <a:ext cx="12192000" cy="381398"/>
          </a:xfrm>
        </p:spPr>
        <p:txBody>
          <a:bodyPr>
            <a:noAutofit/>
          </a:bodyPr>
          <a:lstStyle/>
          <a:p>
            <a:pPr algn="ctr"/>
            <a:r>
              <a:rPr lang="en-US" sz="2000" dirty="0" err="1"/>
              <a:t>StN</a:t>
            </a:r>
            <a:r>
              <a:rPr lang="en-US" sz="2000" dirty="0"/>
              <a:t>-LIA-E: Extended Functionality</a:t>
            </a:r>
            <a:endParaRPr lang="en-IE" sz="2000" dirty="0"/>
          </a:p>
        </p:txBody>
      </p:sp>
      <p:sp>
        <p:nvSpPr>
          <p:cNvPr id="161" name="Rectangle: Rounded Corners 160">
            <a:extLst>
              <a:ext uri="{FF2B5EF4-FFF2-40B4-BE49-F238E27FC236}">
                <a16:creationId xmlns:a16="http://schemas.microsoft.com/office/drawing/2014/main" id="{27C3D760-F759-7AE1-7E0B-C6857BA76FF7}"/>
              </a:ext>
            </a:extLst>
          </p:cNvPr>
          <p:cNvSpPr/>
          <p:nvPr/>
        </p:nvSpPr>
        <p:spPr>
          <a:xfrm>
            <a:off x="2835521" y="1328408"/>
            <a:ext cx="3400687" cy="1356868"/>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cxnSp>
        <p:nvCxnSpPr>
          <p:cNvPr id="162" name="Straight Arrow Connector 161">
            <a:extLst>
              <a:ext uri="{FF2B5EF4-FFF2-40B4-BE49-F238E27FC236}">
                <a16:creationId xmlns:a16="http://schemas.microsoft.com/office/drawing/2014/main" id="{4E328366-18F7-3ACB-14A4-4A74A2218C73}"/>
              </a:ext>
            </a:extLst>
          </p:cNvPr>
          <p:cNvCxnSpPr>
            <a:cxnSpLocks/>
            <a:stCxn id="7" idx="3"/>
            <a:endCxn id="161" idx="1"/>
          </p:cNvCxnSpPr>
          <p:nvPr/>
        </p:nvCxnSpPr>
        <p:spPr>
          <a:xfrm flipV="1">
            <a:off x="1669457" y="2006842"/>
            <a:ext cx="1166064" cy="114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5C7135E3-3955-9201-C332-DB8DF85F7061}"/>
              </a:ext>
            </a:extLst>
          </p:cNvPr>
          <p:cNvSpPr/>
          <p:nvPr/>
        </p:nvSpPr>
        <p:spPr>
          <a:xfrm>
            <a:off x="2754414" y="4877998"/>
            <a:ext cx="1492181" cy="638075"/>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Frequency</a:t>
            </a:r>
          </a:p>
          <a:p>
            <a:pPr algn="ctr"/>
            <a:r>
              <a:rPr lang="en-IE" dirty="0">
                <a:solidFill>
                  <a:schemeClr val="tx1"/>
                </a:solidFill>
              </a:rPr>
              <a:t>Control</a:t>
            </a:r>
          </a:p>
        </p:txBody>
      </p:sp>
      <p:pic>
        <p:nvPicPr>
          <p:cNvPr id="51" name="Picture 50">
            <a:extLst>
              <a:ext uri="{FF2B5EF4-FFF2-40B4-BE49-F238E27FC236}">
                <a16:creationId xmlns:a16="http://schemas.microsoft.com/office/drawing/2014/main" id="{2372246D-9A04-B984-BD1B-2FA3F0476023}"/>
              </a:ext>
            </a:extLst>
          </p:cNvPr>
          <p:cNvPicPr>
            <a:picLocks noChangeAspect="1"/>
          </p:cNvPicPr>
          <p:nvPr/>
        </p:nvPicPr>
        <p:blipFill>
          <a:blip r:embed="rId4"/>
          <a:stretch>
            <a:fillRect/>
          </a:stretch>
        </p:blipFill>
        <p:spPr>
          <a:xfrm>
            <a:off x="1858903" y="1377556"/>
            <a:ext cx="456049" cy="544590"/>
          </a:xfrm>
          <a:prstGeom prst="rect">
            <a:avLst/>
          </a:prstGeom>
        </p:spPr>
      </p:pic>
      <p:sp>
        <p:nvSpPr>
          <p:cNvPr id="64" name="Rectangle: Rounded Corners 63">
            <a:extLst>
              <a:ext uri="{FF2B5EF4-FFF2-40B4-BE49-F238E27FC236}">
                <a16:creationId xmlns:a16="http://schemas.microsoft.com/office/drawing/2014/main" id="{4D39A472-8FB1-0074-E542-1C49B65927B2}"/>
              </a:ext>
            </a:extLst>
          </p:cNvPr>
          <p:cNvSpPr/>
          <p:nvPr/>
        </p:nvSpPr>
        <p:spPr>
          <a:xfrm>
            <a:off x="4914043" y="1677664"/>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72" name="Picture 71">
            <a:extLst>
              <a:ext uri="{FF2B5EF4-FFF2-40B4-BE49-F238E27FC236}">
                <a16:creationId xmlns:a16="http://schemas.microsoft.com/office/drawing/2014/main" id="{64622352-277C-6E37-83EB-D84BFD2C4E05}"/>
              </a:ext>
            </a:extLst>
          </p:cNvPr>
          <p:cNvPicPr>
            <a:picLocks noChangeAspect="1"/>
          </p:cNvPicPr>
          <p:nvPr/>
        </p:nvPicPr>
        <p:blipFill>
          <a:blip r:embed="rId3"/>
          <a:stretch>
            <a:fillRect/>
          </a:stretch>
        </p:blipFill>
        <p:spPr>
          <a:xfrm>
            <a:off x="4990486" y="1831677"/>
            <a:ext cx="929639" cy="406564"/>
          </a:xfrm>
          <a:prstGeom prst="rect">
            <a:avLst/>
          </a:prstGeom>
        </p:spPr>
      </p:pic>
      <p:sp>
        <p:nvSpPr>
          <p:cNvPr id="73" name="TextBox 72">
            <a:extLst>
              <a:ext uri="{FF2B5EF4-FFF2-40B4-BE49-F238E27FC236}">
                <a16:creationId xmlns:a16="http://schemas.microsoft.com/office/drawing/2014/main" id="{CE7CA920-1280-BF1D-4854-E23C01B80523}"/>
              </a:ext>
            </a:extLst>
          </p:cNvPr>
          <p:cNvSpPr txBox="1"/>
          <p:nvPr/>
        </p:nvSpPr>
        <p:spPr>
          <a:xfrm>
            <a:off x="3019087" y="1264296"/>
            <a:ext cx="2033377" cy="369332"/>
          </a:xfrm>
          <a:prstGeom prst="rect">
            <a:avLst/>
          </a:prstGeom>
          <a:noFill/>
        </p:spPr>
        <p:txBody>
          <a:bodyPr wrap="none" rtlCol="0">
            <a:spAutoFit/>
          </a:bodyPr>
          <a:lstStyle/>
          <a:p>
            <a:r>
              <a:rPr lang="en-IE" dirty="0"/>
              <a:t>Sampling Interrupt</a:t>
            </a:r>
          </a:p>
        </p:txBody>
      </p:sp>
      <p:cxnSp>
        <p:nvCxnSpPr>
          <p:cNvPr id="76" name="Straight Arrow Connector 75">
            <a:extLst>
              <a:ext uri="{FF2B5EF4-FFF2-40B4-BE49-F238E27FC236}">
                <a16:creationId xmlns:a16="http://schemas.microsoft.com/office/drawing/2014/main" id="{50ACE62B-DB47-9DFA-CB03-DC3EA0995705}"/>
              </a:ext>
            </a:extLst>
          </p:cNvPr>
          <p:cNvCxnSpPr>
            <a:cxnSpLocks/>
            <a:stCxn id="64" idx="3"/>
            <a:endCxn id="86" idx="1"/>
          </p:cNvCxnSpPr>
          <p:nvPr/>
        </p:nvCxnSpPr>
        <p:spPr>
          <a:xfrm>
            <a:off x="5965349" y="2013535"/>
            <a:ext cx="4657507" cy="75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BB8E1731-F3FE-9BA0-4C78-2B12D9E1A817}"/>
              </a:ext>
            </a:extLst>
          </p:cNvPr>
          <p:cNvSpPr txBox="1"/>
          <p:nvPr/>
        </p:nvSpPr>
        <p:spPr>
          <a:xfrm>
            <a:off x="7148802" y="3856614"/>
            <a:ext cx="1997983" cy="369332"/>
          </a:xfrm>
          <a:prstGeom prst="rect">
            <a:avLst/>
          </a:prstGeom>
          <a:noFill/>
        </p:spPr>
        <p:txBody>
          <a:bodyPr wrap="none" rtlCol="0">
            <a:spAutoFit/>
          </a:bodyPr>
          <a:lstStyle/>
          <a:p>
            <a:r>
              <a:rPr lang="en-IE" dirty="0"/>
              <a:t>samplesPerPeriod</a:t>
            </a:r>
          </a:p>
        </p:txBody>
      </p:sp>
      <p:sp>
        <p:nvSpPr>
          <p:cNvPr id="90" name="Rectangle: Rounded Corners 89">
            <a:extLst>
              <a:ext uri="{FF2B5EF4-FFF2-40B4-BE49-F238E27FC236}">
                <a16:creationId xmlns:a16="http://schemas.microsoft.com/office/drawing/2014/main" id="{8E5346C0-22B2-EA9F-D711-03EBD41E1DF3}"/>
              </a:ext>
            </a:extLst>
          </p:cNvPr>
          <p:cNvSpPr/>
          <p:nvPr/>
        </p:nvSpPr>
        <p:spPr>
          <a:xfrm>
            <a:off x="7535607" y="419060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200</a:t>
            </a:r>
          </a:p>
        </p:txBody>
      </p:sp>
      <p:sp>
        <p:nvSpPr>
          <p:cNvPr id="91" name="TextBox 90">
            <a:extLst>
              <a:ext uri="{FF2B5EF4-FFF2-40B4-BE49-F238E27FC236}">
                <a16:creationId xmlns:a16="http://schemas.microsoft.com/office/drawing/2014/main" id="{D5ED7B5E-7D0F-B811-3749-2CD5695A1B82}"/>
              </a:ext>
            </a:extLst>
          </p:cNvPr>
          <p:cNvSpPr txBox="1"/>
          <p:nvPr/>
        </p:nvSpPr>
        <p:spPr>
          <a:xfrm>
            <a:off x="9080993" y="1194599"/>
            <a:ext cx="1703402" cy="369332"/>
          </a:xfrm>
          <a:prstGeom prst="rect">
            <a:avLst/>
          </a:prstGeom>
          <a:noFill/>
        </p:spPr>
        <p:txBody>
          <a:bodyPr wrap="square" rtlCol="0">
            <a:spAutoFit/>
          </a:bodyPr>
          <a:lstStyle/>
          <a:p>
            <a:pPr algn="ctr"/>
            <a:r>
              <a:rPr lang="en-IE" dirty="0"/>
              <a:t>1KHz</a:t>
            </a:r>
          </a:p>
        </p:txBody>
      </p:sp>
      <p:sp>
        <p:nvSpPr>
          <p:cNvPr id="106" name="TextBox 105">
            <a:extLst>
              <a:ext uri="{FF2B5EF4-FFF2-40B4-BE49-F238E27FC236}">
                <a16:creationId xmlns:a16="http://schemas.microsoft.com/office/drawing/2014/main" id="{7A33ACFE-E6D0-4C64-32A7-82EA45E2BAEB}"/>
              </a:ext>
            </a:extLst>
          </p:cNvPr>
          <p:cNvSpPr txBox="1"/>
          <p:nvPr/>
        </p:nvSpPr>
        <p:spPr>
          <a:xfrm>
            <a:off x="143956" y="1827145"/>
            <a:ext cx="1496182" cy="646331"/>
          </a:xfrm>
          <a:prstGeom prst="rect">
            <a:avLst/>
          </a:prstGeom>
          <a:noFill/>
        </p:spPr>
        <p:txBody>
          <a:bodyPr wrap="square" rtlCol="0">
            <a:spAutoFit/>
          </a:bodyPr>
          <a:lstStyle/>
          <a:p>
            <a:pPr algn="ctr"/>
            <a:r>
              <a:rPr lang="en-IE" dirty="0"/>
              <a:t>GENERATOR</a:t>
            </a:r>
          </a:p>
          <a:p>
            <a:pPr algn="ctr"/>
            <a:r>
              <a:rPr lang="en-IE" dirty="0"/>
              <a:t>New</a:t>
            </a:r>
          </a:p>
        </p:txBody>
      </p:sp>
      <p:sp>
        <p:nvSpPr>
          <p:cNvPr id="6" name="TextBox 5">
            <a:extLst>
              <a:ext uri="{FF2B5EF4-FFF2-40B4-BE49-F238E27FC236}">
                <a16:creationId xmlns:a16="http://schemas.microsoft.com/office/drawing/2014/main" id="{3E7C1BA1-549B-0840-367E-96809416ACA6}"/>
              </a:ext>
            </a:extLst>
          </p:cNvPr>
          <p:cNvSpPr txBox="1"/>
          <p:nvPr/>
        </p:nvSpPr>
        <p:spPr>
          <a:xfrm>
            <a:off x="6956684" y="5387695"/>
            <a:ext cx="2293577" cy="369332"/>
          </a:xfrm>
          <a:prstGeom prst="rect">
            <a:avLst/>
          </a:prstGeom>
          <a:noFill/>
        </p:spPr>
        <p:txBody>
          <a:bodyPr wrap="none" rtlCol="0">
            <a:spAutoFit/>
          </a:bodyPr>
          <a:lstStyle/>
          <a:p>
            <a:r>
              <a:rPr lang="en-IE" dirty="0"/>
              <a:t>Reference Frequency</a:t>
            </a:r>
          </a:p>
        </p:txBody>
      </p:sp>
      <p:sp>
        <p:nvSpPr>
          <p:cNvPr id="8" name="Rectangle: Rounded Corners 7">
            <a:extLst>
              <a:ext uri="{FF2B5EF4-FFF2-40B4-BE49-F238E27FC236}">
                <a16:creationId xmlns:a16="http://schemas.microsoft.com/office/drawing/2014/main" id="{AC4BB27D-F213-5D35-C294-F1D6748B2806}"/>
              </a:ext>
            </a:extLst>
          </p:cNvPr>
          <p:cNvSpPr/>
          <p:nvPr/>
        </p:nvSpPr>
        <p:spPr>
          <a:xfrm>
            <a:off x="7535608" y="492322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1000</a:t>
            </a:r>
          </a:p>
        </p:txBody>
      </p:sp>
      <p:cxnSp>
        <p:nvCxnSpPr>
          <p:cNvPr id="13" name="Straight Arrow Connector 12">
            <a:extLst>
              <a:ext uri="{FF2B5EF4-FFF2-40B4-BE49-F238E27FC236}">
                <a16:creationId xmlns:a16="http://schemas.microsoft.com/office/drawing/2014/main" id="{EB526F05-8F85-0160-E004-DA41A7BE204B}"/>
              </a:ext>
            </a:extLst>
          </p:cNvPr>
          <p:cNvCxnSpPr>
            <a:cxnSpLocks/>
            <a:stCxn id="90" idx="1"/>
            <a:endCxn id="19" idx="3"/>
          </p:cNvCxnSpPr>
          <p:nvPr/>
        </p:nvCxnSpPr>
        <p:spPr>
          <a:xfrm flipH="1">
            <a:off x="6535201" y="4456231"/>
            <a:ext cx="10004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F55D3A3E-8B73-2885-ABA8-D8B9F2C8D10B}"/>
              </a:ext>
            </a:extLst>
          </p:cNvPr>
          <p:cNvSpPr/>
          <p:nvPr/>
        </p:nvSpPr>
        <p:spPr>
          <a:xfrm>
            <a:off x="5441980" y="4092963"/>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Rectangle 19">
            <a:extLst>
              <a:ext uri="{FF2B5EF4-FFF2-40B4-BE49-F238E27FC236}">
                <a16:creationId xmlns:a16="http://schemas.microsoft.com/office/drawing/2014/main" id="{1F124665-D204-828D-E814-1A8E610B46A7}"/>
              </a:ext>
            </a:extLst>
          </p:cNvPr>
          <p:cNvSpPr/>
          <p:nvPr/>
        </p:nvSpPr>
        <p:spPr>
          <a:xfrm>
            <a:off x="5439696" y="4825583"/>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22" name="Straight Arrow Connector 21">
            <a:extLst>
              <a:ext uri="{FF2B5EF4-FFF2-40B4-BE49-F238E27FC236}">
                <a16:creationId xmlns:a16="http://schemas.microsoft.com/office/drawing/2014/main" id="{85B1417E-FD70-B4BD-880F-E42A6F045808}"/>
              </a:ext>
            </a:extLst>
          </p:cNvPr>
          <p:cNvCxnSpPr>
            <a:cxnSpLocks/>
            <a:stCxn id="8" idx="1"/>
            <a:endCxn id="20" idx="3"/>
          </p:cNvCxnSpPr>
          <p:nvPr/>
        </p:nvCxnSpPr>
        <p:spPr>
          <a:xfrm flipH="1">
            <a:off x="6532917" y="5188851"/>
            <a:ext cx="10026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B92F028-1199-7813-B854-2BBB7C30F694}"/>
              </a:ext>
            </a:extLst>
          </p:cNvPr>
          <p:cNvCxnSpPr>
            <a:cxnSpLocks/>
            <a:stCxn id="20" idx="1"/>
            <a:endCxn id="10" idx="3"/>
          </p:cNvCxnSpPr>
          <p:nvPr/>
        </p:nvCxnSpPr>
        <p:spPr>
          <a:xfrm flipH="1">
            <a:off x="4246595" y="5188851"/>
            <a:ext cx="1193101" cy="81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E6F7693-4A51-C619-AFDF-54673E657B73}"/>
              </a:ext>
            </a:extLst>
          </p:cNvPr>
          <p:cNvSpPr txBox="1"/>
          <p:nvPr/>
        </p:nvSpPr>
        <p:spPr>
          <a:xfrm>
            <a:off x="5514554" y="4681900"/>
            <a:ext cx="971741" cy="369332"/>
          </a:xfrm>
          <a:prstGeom prst="rect">
            <a:avLst/>
          </a:prstGeom>
          <a:noFill/>
        </p:spPr>
        <p:txBody>
          <a:bodyPr wrap="none" rtlCol="0">
            <a:spAutoFit/>
          </a:bodyPr>
          <a:lstStyle/>
          <a:p>
            <a:r>
              <a:rPr lang="en-IE" b="1" dirty="0"/>
              <a:t>200 000</a:t>
            </a:r>
          </a:p>
        </p:txBody>
      </p:sp>
      <p:sp>
        <p:nvSpPr>
          <p:cNvPr id="48" name="TextBox 47">
            <a:extLst>
              <a:ext uri="{FF2B5EF4-FFF2-40B4-BE49-F238E27FC236}">
                <a16:creationId xmlns:a16="http://schemas.microsoft.com/office/drawing/2014/main" id="{4FDFBCA0-9D45-4413-D770-1275F794F21C}"/>
              </a:ext>
            </a:extLst>
          </p:cNvPr>
          <p:cNvSpPr txBox="1"/>
          <p:nvPr/>
        </p:nvSpPr>
        <p:spPr>
          <a:xfrm>
            <a:off x="5439696" y="5534552"/>
            <a:ext cx="1232069" cy="646331"/>
          </a:xfrm>
          <a:prstGeom prst="rect">
            <a:avLst/>
          </a:prstGeom>
          <a:noFill/>
        </p:spPr>
        <p:txBody>
          <a:bodyPr wrap="none" rtlCol="0">
            <a:spAutoFit/>
          </a:bodyPr>
          <a:lstStyle/>
          <a:p>
            <a:r>
              <a:rPr lang="en-IE" dirty="0"/>
              <a:t>Sampling </a:t>
            </a:r>
          </a:p>
          <a:p>
            <a:r>
              <a:rPr lang="en-IE" dirty="0"/>
              <a:t>Frequency</a:t>
            </a:r>
          </a:p>
        </p:txBody>
      </p:sp>
      <p:cxnSp>
        <p:nvCxnSpPr>
          <p:cNvPr id="56" name="Connector: Elbow 55">
            <a:extLst>
              <a:ext uri="{FF2B5EF4-FFF2-40B4-BE49-F238E27FC236}">
                <a16:creationId xmlns:a16="http://schemas.microsoft.com/office/drawing/2014/main" id="{D6C56C30-1CE3-6F6E-D514-90F6C08961F3}"/>
              </a:ext>
            </a:extLst>
          </p:cNvPr>
          <p:cNvCxnSpPr>
            <a:cxnSpLocks/>
            <a:stCxn id="10" idx="1"/>
            <a:endCxn id="7" idx="2"/>
          </p:cNvCxnSpPr>
          <p:nvPr/>
        </p:nvCxnSpPr>
        <p:spPr>
          <a:xfrm rot="10800000">
            <a:off x="936486" y="2763810"/>
            <a:ext cx="1817929" cy="243322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895A2BAC-CB3D-761F-431F-7D4745C62763}"/>
              </a:ext>
            </a:extLst>
          </p:cNvPr>
          <p:cNvSpPr/>
          <p:nvPr/>
        </p:nvSpPr>
        <p:spPr>
          <a:xfrm>
            <a:off x="10147191" y="3877120"/>
            <a:ext cx="1316284" cy="2001755"/>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cxnSp>
        <p:nvCxnSpPr>
          <p:cNvPr id="69" name="Straight Arrow Connector 68">
            <a:extLst>
              <a:ext uri="{FF2B5EF4-FFF2-40B4-BE49-F238E27FC236}">
                <a16:creationId xmlns:a16="http://schemas.microsoft.com/office/drawing/2014/main" id="{B9C2F1D1-B6DA-E2D9-83B2-127A6D97704E}"/>
              </a:ext>
            </a:extLst>
          </p:cNvPr>
          <p:cNvCxnSpPr>
            <a:cxnSpLocks/>
            <a:endCxn id="90" idx="3"/>
          </p:cNvCxnSpPr>
          <p:nvPr/>
        </p:nvCxnSpPr>
        <p:spPr>
          <a:xfrm flipH="1">
            <a:off x="8628828" y="4456230"/>
            <a:ext cx="1518363"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7852584A-9305-7055-B64C-EB9692CE86BC}"/>
              </a:ext>
            </a:extLst>
          </p:cNvPr>
          <p:cNvCxnSpPr>
            <a:cxnSpLocks/>
          </p:cNvCxnSpPr>
          <p:nvPr/>
        </p:nvCxnSpPr>
        <p:spPr>
          <a:xfrm flipH="1">
            <a:off x="8628828" y="5197035"/>
            <a:ext cx="1518363"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B5832279-4DA9-D866-D325-71DB1D36A96F}"/>
              </a:ext>
            </a:extLst>
          </p:cNvPr>
          <p:cNvSpPr txBox="1"/>
          <p:nvPr/>
        </p:nvSpPr>
        <p:spPr>
          <a:xfrm>
            <a:off x="10080537" y="4496333"/>
            <a:ext cx="1496182" cy="646331"/>
          </a:xfrm>
          <a:prstGeom prst="rect">
            <a:avLst/>
          </a:prstGeom>
          <a:noFill/>
        </p:spPr>
        <p:txBody>
          <a:bodyPr wrap="square" rtlCol="0">
            <a:spAutoFit/>
          </a:bodyPr>
          <a:lstStyle/>
          <a:p>
            <a:pPr algn="ctr"/>
            <a:r>
              <a:rPr lang="en-IE" dirty="0"/>
              <a:t>GUI</a:t>
            </a:r>
          </a:p>
          <a:p>
            <a:pPr algn="ctr"/>
            <a:r>
              <a:rPr lang="en-IE" dirty="0"/>
              <a:t>Updated</a:t>
            </a:r>
          </a:p>
        </p:txBody>
      </p:sp>
      <p:sp>
        <p:nvSpPr>
          <p:cNvPr id="86" name="Rectangle 85">
            <a:extLst>
              <a:ext uri="{FF2B5EF4-FFF2-40B4-BE49-F238E27FC236}">
                <a16:creationId xmlns:a16="http://schemas.microsoft.com/office/drawing/2014/main" id="{0CF9CFAB-9D80-93DE-0B77-70C610FEE8A3}"/>
              </a:ext>
            </a:extLst>
          </p:cNvPr>
          <p:cNvSpPr/>
          <p:nvPr/>
        </p:nvSpPr>
        <p:spPr>
          <a:xfrm>
            <a:off x="10622856" y="1563931"/>
            <a:ext cx="1097196"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p:txBody>
      </p:sp>
      <p:cxnSp>
        <p:nvCxnSpPr>
          <p:cNvPr id="97" name="Connector: Elbow 96">
            <a:extLst>
              <a:ext uri="{FF2B5EF4-FFF2-40B4-BE49-F238E27FC236}">
                <a16:creationId xmlns:a16="http://schemas.microsoft.com/office/drawing/2014/main" id="{1F69AFAB-6C89-5271-51EC-A1C2C8392ADF}"/>
              </a:ext>
            </a:extLst>
          </p:cNvPr>
          <p:cNvCxnSpPr>
            <a:cxnSpLocks/>
            <a:stCxn id="86" idx="2"/>
            <a:endCxn id="129" idx="2"/>
          </p:cNvCxnSpPr>
          <p:nvPr/>
        </p:nvCxnSpPr>
        <p:spPr>
          <a:xfrm rot="5400000">
            <a:off x="7664859" y="-968230"/>
            <a:ext cx="60034" cy="6953157"/>
          </a:xfrm>
          <a:prstGeom prst="bentConnector3">
            <a:avLst>
              <a:gd name="adj1" fmla="val 1196655"/>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205E29D6-9811-5312-6B13-14C95B008389}"/>
              </a:ext>
            </a:extLst>
          </p:cNvPr>
          <p:cNvPicPr>
            <a:picLocks noChangeAspect="1"/>
          </p:cNvPicPr>
          <p:nvPr/>
        </p:nvPicPr>
        <p:blipFill>
          <a:blip r:embed="rId5"/>
          <a:stretch>
            <a:fillRect/>
          </a:stretch>
        </p:blipFill>
        <p:spPr>
          <a:xfrm>
            <a:off x="9533521" y="2822495"/>
            <a:ext cx="586064" cy="357782"/>
          </a:xfrm>
          <a:prstGeom prst="rect">
            <a:avLst/>
          </a:prstGeom>
        </p:spPr>
      </p:pic>
      <p:sp>
        <p:nvSpPr>
          <p:cNvPr id="127" name="TextBox 126">
            <a:extLst>
              <a:ext uri="{FF2B5EF4-FFF2-40B4-BE49-F238E27FC236}">
                <a16:creationId xmlns:a16="http://schemas.microsoft.com/office/drawing/2014/main" id="{55519EEE-CC20-8C2E-0701-C8D86CF6D831}"/>
              </a:ext>
            </a:extLst>
          </p:cNvPr>
          <p:cNvSpPr txBox="1"/>
          <p:nvPr/>
        </p:nvSpPr>
        <p:spPr>
          <a:xfrm>
            <a:off x="6691631" y="846911"/>
            <a:ext cx="2070995" cy="646331"/>
          </a:xfrm>
          <a:prstGeom prst="rect">
            <a:avLst/>
          </a:prstGeom>
          <a:noFill/>
        </p:spPr>
        <p:txBody>
          <a:bodyPr wrap="square" rtlCol="0">
            <a:spAutoFit/>
          </a:bodyPr>
          <a:lstStyle/>
          <a:p>
            <a:pPr algn="ctr"/>
            <a:r>
              <a:rPr lang="en-IE" dirty="0"/>
              <a:t>STN-LIA-MPU</a:t>
            </a:r>
          </a:p>
          <a:p>
            <a:pPr algn="ctr"/>
            <a:r>
              <a:rPr lang="en-IE" b="1" dirty="0"/>
              <a:t>aux</a:t>
            </a:r>
            <a:r>
              <a:rPr lang="en-IE" dirty="0"/>
              <a:t> mode</a:t>
            </a:r>
          </a:p>
        </p:txBody>
      </p:sp>
      <p:sp>
        <p:nvSpPr>
          <p:cNvPr id="128" name="TextBox 127">
            <a:extLst>
              <a:ext uri="{FF2B5EF4-FFF2-40B4-BE49-F238E27FC236}">
                <a16:creationId xmlns:a16="http://schemas.microsoft.com/office/drawing/2014/main" id="{CCD1FBF7-C576-C0BD-0A40-C49075DBA3F2}"/>
              </a:ext>
            </a:extLst>
          </p:cNvPr>
          <p:cNvSpPr txBox="1"/>
          <p:nvPr/>
        </p:nvSpPr>
        <p:spPr>
          <a:xfrm>
            <a:off x="247955" y="4923224"/>
            <a:ext cx="1859355" cy="923330"/>
          </a:xfrm>
          <a:prstGeom prst="rect">
            <a:avLst/>
          </a:prstGeom>
          <a:noFill/>
        </p:spPr>
        <p:txBody>
          <a:bodyPr wrap="none" rtlCol="0">
            <a:spAutoFit/>
          </a:bodyPr>
          <a:lstStyle/>
          <a:p>
            <a:pPr algn="ctr"/>
            <a:r>
              <a:rPr lang="en-IE" dirty="0"/>
              <a:t>I2C</a:t>
            </a:r>
          </a:p>
          <a:p>
            <a:pPr algn="ctr"/>
            <a:r>
              <a:rPr lang="en-IE" dirty="0"/>
              <a:t>Or</a:t>
            </a:r>
          </a:p>
          <a:p>
            <a:pPr algn="ctr"/>
            <a:r>
              <a:rPr lang="en-IE" dirty="0"/>
              <a:t>Human Operator</a:t>
            </a:r>
          </a:p>
        </p:txBody>
      </p:sp>
      <p:sp>
        <p:nvSpPr>
          <p:cNvPr id="129" name="Rectangle: Rounded Corners 128">
            <a:extLst>
              <a:ext uri="{FF2B5EF4-FFF2-40B4-BE49-F238E27FC236}">
                <a16:creationId xmlns:a16="http://schemas.microsoft.com/office/drawing/2014/main" id="{C1B73685-8E0F-09FC-CD77-6697FBF492D1}"/>
              </a:ext>
            </a:extLst>
          </p:cNvPr>
          <p:cNvSpPr/>
          <p:nvPr/>
        </p:nvSpPr>
        <p:spPr>
          <a:xfrm>
            <a:off x="3881875" y="2255170"/>
            <a:ext cx="672844" cy="283195"/>
          </a:xfrm>
          <a:prstGeom prst="roundRect">
            <a:avLst/>
          </a:prstGeom>
          <a:solidFill>
            <a:srgbClr val="00B0F0"/>
          </a:solidFill>
          <a:ln w="381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a:t>
            </a:r>
          </a:p>
        </p:txBody>
      </p:sp>
    </p:spTree>
    <p:extLst>
      <p:ext uri="{BB962C8B-B14F-4D97-AF65-F5344CB8AC3E}">
        <p14:creationId xmlns:p14="http://schemas.microsoft.com/office/powerpoint/2010/main" val="294569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71C2C-1A78-0B11-A79A-FB3A1B05CC30}"/>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D160054-E811-8447-2D15-8E73951D8E6D}"/>
              </a:ext>
            </a:extLst>
          </p:cNvPr>
          <p:cNvSpPr/>
          <p:nvPr/>
        </p:nvSpPr>
        <p:spPr>
          <a:xfrm>
            <a:off x="1638596" y="768102"/>
            <a:ext cx="3934586" cy="5642972"/>
          </a:xfrm>
          <a:prstGeom prst="roundRect">
            <a:avLst/>
          </a:prstGeom>
          <a:solidFill>
            <a:schemeClr val="bg1">
              <a:lumMod val="75000"/>
            </a:scheme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sp>
        <p:nvSpPr>
          <p:cNvPr id="4" name="Rectangle: Rounded Corners 3">
            <a:extLst>
              <a:ext uri="{FF2B5EF4-FFF2-40B4-BE49-F238E27FC236}">
                <a16:creationId xmlns:a16="http://schemas.microsoft.com/office/drawing/2014/main" id="{08A93E82-B291-60B2-2397-6BF75C3CDE0C}"/>
              </a:ext>
            </a:extLst>
          </p:cNvPr>
          <p:cNvSpPr/>
          <p:nvPr/>
        </p:nvSpPr>
        <p:spPr>
          <a:xfrm>
            <a:off x="5838185" y="768102"/>
            <a:ext cx="4536529" cy="5642972"/>
          </a:xfrm>
          <a:prstGeom prst="roundRect">
            <a:avLst/>
          </a:prstGeom>
          <a:solidFill>
            <a:schemeClr val="bg2">
              <a:lumMod val="50000"/>
            </a:scheme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2" name="Title 1">
            <a:extLst>
              <a:ext uri="{FF2B5EF4-FFF2-40B4-BE49-F238E27FC236}">
                <a16:creationId xmlns:a16="http://schemas.microsoft.com/office/drawing/2014/main" id="{34EE7AE9-39CC-771D-3779-1780786C3CD1}"/>
              </a:ext>
            </a:extLst>
          </p:cNvPr>
          <p:cNvSpPr>
            <a:spLocks noGrp="1"/>
          </p:cNvSpPr>
          <p:nvPr>
            <p:ph type="title"/>
          </p:nvPr>
        </p:nvSpPr>
        <p:spPr>
          <a:xfrm>
            <a:off x="0" y="17789"/>
            <a:ext cx="12192000" cy="381398"/>
          </a:xfrm>
        </p:spPr>
        <p:txBody>
          <a:bodyPr>
            <a:noAutofit/>
          </a:bodyPr>
          <a:lstStyle/>
          <a:p>
            <a:pPr algn="ctr"/>
            <a:r>
              <a:rPr lang="en-US" sz="2000" dirty="0" err="1"/>
              <a:t>StN</a:t>
            </a:r>
            <a:r>
              <a:rPr lang="en-US" sz="2000" dirty="0"/>
              <a:t>-LIA-E: Two Synchronized </a:t>
            </a:r>
            <a:r>
              <a:rPr lang="en-US" sz="2000" b="1" dirty="0"/>
              <a:t>L</a:t>
            </a:r>
            <a:r>
              <a:rPr lang="en-US" sz="2000" dirty="0"/>
              <a:t>ock </a:t>
            </a:r>
            <a:r>
              <a:rPr lang="en-US" sz="2000" b="1" dirty="0"/>
              <a:t>I</a:t>
            </a:r>
            <a:r>
              <a:rPr lang="en-US" sz="2000" dirty="0"/>
              <a:t>n </a:t>
            </a:r>
            <a:r>
              <a:rPr lang="en-US" sz="2000" b="1" dirty="0"/>
              <a:t>A</a:t>
            </a:r>
            <a:r>
              <a:rPr lang="en-US" sz="2000" dirty="0"/>
              <a:t>mplifiers</a:t>
            </a:r>
            <a:endParaRPr lang="en-IE" sz="2000" dirty="0"/>
          </a:p>
        </p:txBody>
      </p:sp>
      <p:sp>
        <p:nvSpPr>
          <p:cNvPr id="161" name="Rectangle: Rounded Corners 160">
            <a:extLst>
              <a:ext uri="{FF2B5EF4-FFF2-40B4-BE49-F238E27FC236}">
                <a16:creationId xmlns:a16="http://schemas.microsoft.com/office/drawing/2014/main" id="{993A5D73-64DA-23F5-0C0E-43D3BE24ED46}"/>
              </a:ext>
            </a:extLst>
          </p:cNvPr>
          <p:cNvSpPr/>
          <p:nvPr/>
        </p:nvSpPr>
        <p:spPr>
          <a:xfrm>
            <a:off x="6284806" y="1122135"/>
            <a:ext cx="3400687" cy="1577433"/>
          </a:xfrm>
          <a:prstGeom prst="roundRect">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64" name="Rectangle: Rounded Corners 63">
            <a:extLst>
              <a:ext uri="{FF2B5EF4-FFF2-40B4-BE49-F238E27FC236}">
                <a16:creationId xmlns:a16="http://schemas.microsoft.com/office/drawing/2014/main" id="{2A49DC39-E6F4-137C-FCBC-14267E26B85A}"/>
              </a:ext>
            </a:extLst>
          </p:cNvPr>
          <p:cNvSpPr/>
          <p:nvPr/>
        </p:nvSpPr>
        <p:spPr>
          <a:xfrm>
            <a:off x="8363328" y="1691956"/>
            <a:ext cx="1051306" cy="67174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72" name="Picture 71">
            <a:extLst>
              <a:ext uri="{FF2B5EF4-FFF2-40B4-BE49-F238E27FC236}">
                <a16:creationId xmlns:a16="http://schemas.microsoft.com/office/drawing/2014/main" id="{774C03B0-F35D-F07A-B823-ABE108BF7148}"/>
              </a:ext>
            </a:extLst>
          </p:cNvPr>
          <p:cNvPicPr>
            <a:picLocks noChangeAspect="1"/>
          </p:cNvPicPr>
          <p:nvPr/>
        </p:nvPicPr>
        <p:blipFill>
          <a:blip r:embed="rId3"/>
          <a:stretch>
            <a:fillRect/>
          </a:stretch>
        </p:blipFill>
        <p:spPr>
          <a:xfrm>
            <a:off x="8439771" y="1845969"/>
            <a:ext cx="929639" cy="406564"/>
          </a:xfrm>
          <a:prstGeom prst="rect">
            <a:avLst/>
          </a:prstGeom>
        </p:spPr>
      </p:pic>
      <p:sp>
        <p:nvSpPr>
          <p:cNvPr id="73" name="TextBox 72">
            <a:extLst>
              <a:ext uri="{FF2B5EF4-FFF2-40B4-BE49-F238E27FC236}">
                <a16:creationId xmlns:a16="http://schemas.microsoft.com/office/drawing/2014/main" id="{137B5B64-DA28-3653-076C-DA92223B24AB}"/>
              </a:ext>
            </a:extLst>
          </p:cNvPr>
          <p:cNvSpPr txBox="1"/>
          <p:nvPr/>
        </p:nvSpPr>
        <p:spPr>
          <a:xfrm rot="16200000">
            <a:off x="5337493" y="3443231"/>
            <a:ext cx="1656672" cy="369332"/>
          </a:xfrm>
          <a:prstGeom prst="rect">
            <a:avLst/>
          </a:prstGeom>
          <a:noFill/>
        </p:spPr>
        <p:txBody>
          <a:bodyPr wrap="none" rtlCol="0">
            <a:spAutoFit/>
          </a:bodyPr>
          <a:lstStyle/>
          <a:p>
            <a:r>
              <a:rPr lang="en-IE" dirty="0"/>
              <a:t>Timer interrupt</a:t>
            </a:r>
          </a:p>
        </p:txBody>
      </p:sp>
      <p:cxnSp>
        <p:nvCxnSpPr>
          <p:cNvPr id="76" name="Straight Arrow Connector 75">
            <a:extLst>
              <a:ext uri="{FF2B5EF4-FFF2-40B4-BE49-F238E27FC236}">
                <a16:creationId xmlns:a16="http://schemas.microsoft.com/office/drawing/2014/main" id="{5B5C5193-0319-CB5D-D0CC-FEF42F4C80B5}"/>
              </a:ext>
            </a:extLst>
          </p:cNvPr>
          <p:cNvCxnSpPr>
            <a:cxnSpLocks/>
            <a:stCxn id="64" idx="3"/>
            <a:endCxn id="86" idx="1"/>
          </p:cNvCxnSpPr>
          <p:nvPr/>
        </p:nvCxnSpPr>
        <p:spPr>
          <a:xfrm>
            <a:off x="9414634" y="2027827"/>
            <a:ext cx="1473688" cy="214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8D456FC0-E1FA-AC6E-6DD0-6C4413CE3D38}"/>
              </a:ext>
            </a:extLst>
          </p:cNvPr>
          <p:cNvSpPr txBox="1"/>
          <p:nvPr/>
        </p:nvSpPr>
        <p:spPr>
          <a:xfrm>
            <a:off x="9029398" y="3518981"/>
            <a:ext cx="1188467" cy="646331"/>
          </a:xfrm>
          <a:prstGeom prst="rect">
            <a:avLst/>
          </a:prstGeom>
          <a:noFill/>
        </p:spPr>
        <p:txBody>
          <a:bodyPr wrap="none" rtlCol="0">
            <a:spAutoFit/>
          </a:bodyPr>
          <a:lstStyle/>
          <a:p>
            <a:r>
              <a:rPr lang="en-IE" dirty="0"/>
              <a:t>Samples</a:t>
            </a:r>
          </a:p>
          <a:p>
            <a:r>
              <a:rPr lang="en-IE" dirty="0"/>
              <a:t>Per Period</a:t>
            </a:r>
          </a:p>
        </p:txBody>
      </p:sp>
      <p:sp>
        <p:nvSpPr>
          <p:cNvPr id="90" name="Rectangle: Rounded Corners 89">
            <a:extLst>
              <a:ext uri="{FF2B5EF4-FFF2-40B4-BE49-F238E27FC236}">
                <a16:creationId xmlns:a16="http://schemas.microsoft.com/office/drawing/2014/main" id="{973A6013-5F1A-EB3F-0FC4-1518633AFF9F}"/>
              </a:ext>
            </a:extLst>
          </p:cNvPr>
          <p:cNvSpPr/>
          <p:nvPr/>
        </p:nvSpPr>
        <p:spPr>
          <a:xfrm>
            <a:off x="9090087" y="4190607"/>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200</a:t>
            </a:r>
          </a:p>
        </p:txBody>
      </p:sp>
      <p:sp>
        <p:nvSpPr>
          <p:cNvPr id="91" name="TextBox 90">
            <a:extLst>
              <a:ext uri="{FF2B5EF4-FFF2-40B4-BE49-F238E27FC236}">
                <a16:creationId xmlns:a16="http://schemas.microsoft.com/office/drawing/2014/main" id="{7272F7CA-C442-256D-EB19-70DE8357E9B2}"/>
              </a:ext>
            </a:extLst>
          </p:cNvPr>
          <p:cNvSpPr txBox="1"/>
          <p:nvPr/>
        </p:nvSpPr>
        <p:spPr>
          <a:xfrm>
            <a:off x="10259759" y="1711511"/>
            <a:ext cx="743518" cy="369332"/>
          </a:xfrm>
          <a:prstGeom prst="rect">
            <a:avLst/>
          </a:prstGeom>
          <a:noFill/>
        </p:spPr>
        <p:txBody>
          <a:bodyPr wrap="square" rtlCol="0">
            <a:spAutoFit/>
          </a:bodyPr>
          <a:lstStyle/>
          <a:p>
            <a:pPr algn="ctr"/>
            <a:r>
              <a:rPr lang="en-IE" dirty="0"/>
              <a:t>1KHz</a:t>
            </a:r>
          </a:p>
        </p:txBody>
      </p:sp>
      <p:sp>
        <p:nvSpPr>
          <p:cNvPr id="6" name="TextBox 5">
            <a:extLst>
              <a:ext uri="{FF2B5EF4-FFF2-40B4-BE49-F238E27FC236}">
                <a16:creationId xmlns:a16="http://schemas.microsoft.com/office/drawing/2014/main" id="{E954A012-AE05-6AD6-1317-5B5F037AAE40}"/>
              </a:ext>
            </a:extLst>
          </p:cNvPr>
          <p:cNvSpPr txBox="1"/>
          <p:nvPr/>
        </p:nvSpPr>
        <p:spPr>
          <a:xfrm>
            <a:off x="9013609" y="5433881"/>
            <a:ext cx="1246175" cy="646331"/>
          </a:xfrm>
          <a:prstGeom prst="rect">
            <a:avLst/>
          </a:prstGeom>
          <a:noFill/>
        </p:spPr>
        <p:txBody>
          <a:bodyPr wrap="none" rtlCol="0">
            <a:spAutoFit/>
          </a:bodyPr>
          <a:lstStyle/>
          <a:p>
            <a:r>
              <a:rPr lang="en-IE" dirty="0"/>
              <a:t>Reference </a:t>
            </a:r>
          </a:p>
          <a:p>
            <a:r>
              <a:rPr lang="en-IE" dirty="0"/>
              <a:t>Frequency</a:t>
            </a:r>
          </a:p>
        </p:txBody>
      </p:sp>
      <p:sp>
        <p:nvSpPr>
          <p:cNvPr id="8" name="Rectangle: Rounded Corners 7">
            <a:extLst>
              <a:ext uri="{FF2B5EF4-FFF2-40B4-BE49-F238E27FC236}">
                <a16:creationId xmlns:a16="http://schemas.microsoft.com/office/drawing/2014/main" id="{1BF781FA-DFDD-2C35-53FA-1B0CC2DDCB57}"/>
              </a:ext>
            </a:extLst>
          </p:cNvPr>
          <p:cNvSpPr/>
          <p:nvPr/>
        </p:nvSpPr>
        <p:spPr>
          <a:xfrm>
            <a:off x="9090088" y="4923227"/>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1000</a:t>
            </a:r>
          </a:p>
        </p:txBody>
      </p:sp>
      <p:cxnSp>
        <p:nvCxnSpPr>
          <p:cNvPr id="13" name="Straight Arrow Connector 12">
            <a:extLst>
              <a:ext uri="{FF2B5EF4-FFF2-40B4-BE49-F238E27FC236}">
                <a16:creationId xmlns:a16="http://schemas.microsoft.com/office/drawing/2014/main" id="{4FC6EC3D-3E99-3224-8018-F10E0B1E52B8}"/>
              </a:ext>
            </a:extLst>
          </p:cNvPr>
          <p:cNvCxnSpPr>
            <a:cxnSpLocks/>
            <a:stCxn id="90" idx="1"/>
            <a:endCxn id="19" idx="3"/>
          </p:cNvCxnSpPr>
          <p:nvPr/>
        </p:nvCxnSpPr>
        <p:spPr>
          <a:xfrm flipH="1">
            <a:off x="8585957" y="4456234"/>
            <a:ext cx="504130" cy="96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1D0F89DB-0290-F184-DA07-2EA72A8067DE}"/>
              </a:ext>
            </a:extLst>
          </p:cNvPr>
          <p:cNvSpPr/>
          <p:nvPr/>
        </p:nvSpPr>
        <p:spPr>
          <a:xfrm>
            <a:off x="7482584" y="4102635"/>
            <a:ext cx="1103373"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Rectangle 19">
            <a:extLst>
              <a:ext uri="{FF2B5EF4-FFF2-40B4-BE49-F238E27FC236}">
                <a16:creationId xmlns:a16="http://schemas.microsoft.com/office/drawing/2014/main" id="{6154EC47-FD0A-68F5-58B4-481B3EBC4362}"/>
              </a:ext>
            </a:extLst>
          </p:cNvPr>
          <p:cNvSpPr/>
          <p:nvPr/>
        </p:nvSpPr>
        <p:spPr>
          <a:xfrm>
            <a:off x="7478657" y="4825583"/>
            <a:ext cx="1103373"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22" name="Straight Arrow Connector 21">
            <a:extLst>
              <a:ext uri="{FF2B5EF4-FFF2-40B4-BE49-F238E27FC236}">
                <a16:creationId xmlns:a16="http://schemas.microsoft.com/office/drawing/2014/main" id="{AFF8313B-2E59-2BB2-1FD1-78096F8A7C2A}"/>
              </a:ext>
            </a:extLst>
          </p:cNvPr>
          <p:cNvCxnSpPr>
            <a:cxnSpLocks/>
            <a:stCxn id="8" idx="1"/>
            <a:endCxn id="20" idx="3"/>
          </p:cNvCxnSpPr>
          <p:nvPr/>
        </p:nvCxnSpPr>
        <p:spPr>
          <a:xfrm flipH="1" flipV="1">
            <a:off x="8582030" y="5188851"/>
            <a:ext cx="508058" cy="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068E797-6FA0-11AA-4B39-7259DB870D00}"/>
              </a:ext>
            </a:extLst>
          </p:cNvPr>
          <p:cNvCxnSpPr>
            <a:cxnSpLocks/>
            <a:stCxn id="20" idx="1"/>
            <a:endCxn id="17" idx="3"/>
          </p:cNvCxnSpPr>
          <p:nvPr/>
        </p:nvCxnSpPr>
        <p:spPr>
          <a:xfrm flipH="1">
            <a:off x="7169764" y="5188851"/>
            <a:ext cx="30889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4991848-5990-FF85-E127-975050BFEEA1}"/>
              </a:ext>
            </a:extLst>
          </p:cNvPr>
          <p:cNvSpPr txBox="1"/>
          <p:nvPr/>
        </p:nvSpPr>
        <p:spPr>
          <a:xfrm>
            <a:off x="7595748" y="4710171"/>
            <a:ext cx="971741" cy="369332"/>
          </a:xfrm>
          <a:prstGeom prst="rect">
            <a:avLst/>
          </a:prstGeom>
          <a:noFill/>
        </p:spPr>
        <p:txBody>
          <a:bodyPr wrap="none" rtlCol="0">
            <a:spAutoFit/>
          </a:bodyPr>
          <a:lstStyle/>
          <a:p>
            <a:r>
              <a:rPr lang="en-IE" b="1" dirty="0"/>
              <a:t>200 000</a:t>
            </a:r>
          </a:p>
        </p:txBody>
      </p:sp>
      <p:sp>
        <p:nvSpPr>
          <p:cNvPr id="48" name="TextBox 47">
            <a:extLst>
              <a:ext uri="{FF2B5EF4-FFF2-40B4-BE49-F238E27FC236}">
                <a16:creationId xmlns:a16="http://schemas.microsoft.com/office/drawing/2014/main" id="{F60D79BC-E32B-8D14-C38E-57B024385E42}"/>
              </a:ext>
            </a:extLst>
          </p:cNvPr>
          <p:cNvSpPr txBox="1"/>
          <p:nvPr/>
        </p:nvSpPr>
        <p:spPr>
          <a:xfrm>
            <a:off x="7478657" y="3512382"/>
            <a:ext cx="1232069" cy="646331"/>
          </a:xfrm>
          <a:prstGeom prst="rect">
            <a:avLst/>
          </a:prstGeom>
          <a:noFill/>
        </p:spPr>
        <p:txBody>
          <a:bodyPr wrap="none" rtlCol="0">
            <a:spAutoFit/>
          </a:bodyPr>
          <a:lstStyle/>
          <a:p>
            <a:r>
              <a:rPr lang="en-IE" dirty="0"/>
              <a:t>Sampling </a:t>
            </a:r>
          </a:p>
          <a:p>
            <a:r>
              <a:rPr lang="en-IE" dirty="0"/>
              <a:t>Frequency</a:t>
            </a:r>
          </a:p>
        </p:txBody>
      </p:sp>
      <p:sp>
        <p:nvSpPr>
          <p:cNvPr id="68" name="Rectangle: Rounded Corners 67">
            <a:extLst>
              <a:ext uri="{FF2B5EF4-FFF2-40B4-BE49-F238E27FC236}">
                <a16:creationId xmlns:a16="http://schemas.microsoft.com/office/drawing/2014/main" id="{80AF96D3-DA7F-70FA-6858-CAC24D02F05F}"/>
              </a:ext>
            </a:extLst>
          </p:cNvPr>
          <p:cNvSpPr/>
          <p:nvPr/>
        </p:nvSpPr>
        <p:spPr>
          <a:xfrm>
            <a:off x="10786744" y="4558274"/>
            <a:ext cx="1316284" cy="1261155"/>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cxnSp>
        <p:nvCxnSpPr>
          <p:cNvPr id="75" name="Straight Arrow Connector 74">
            <a:extLst>
              <a:ext uri="{FF2B5EF4-FFF2-40B4-BE49-F238E27FC236}">
                <a16:creationId xmlns:a16="http://schemas.microsoft.com/office/drawing/2014/main" id="{1E75BB17-6377-E502-CDDC-6EB9540904CA}"/>
              </a:ext>
            </a:extLst>
          </p:cNvPr>
          <p:cNvCxnSpPr>
            <a:cxnSpLocks/>
            <a:stCxn id="68" idx="1"/>
            <a:endCxn id="8" idx="3"/>
          </p:cNvCxnSpPr>
          <p:nvPr/>
        </p:nvCxnSpPr>
        <p:spPr>
          <a:xfrm flipH="1">
            <a:off x="10183309" y="5188852"/>
            <a:ext cx="603435" cy="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9AB9C828-4977-DCC3-5E06-5E91E409B2F5}"/>
              </a:ext>
            </a:extLst>
          </p:cNvPr>
          <p:cNvSpPr txBox="1"/>
          <p:nvPr/>
        </p:nvSpPr>
        <p:spPr>
          <a:xfrm>
            <a:off x="11056100" y="5004185"/>
            <a:ext cx="805930" cy="369332"/>
          </a:xfrm>
          <a:prstGeom prst="rect">
            <a:avLst/>
          </a:prstGeom>
          <a:noFill/>
        </p:spPr>
        <p:txBody>
          <a:bodyPr wrap="square" rtlCol="0">
            <a:spAutoFit/>
          </a:bodyPr>
          <a:lstStyle/>
          <a:p>
            <a:pPr algn="ctr"/>
            <a:r>
              <a:rPr lang="en-IE" dirty="0"/>
              <a:t>GUI</a:t>
            </a:r>
          </a:p>
        </p:txBody>
      </p:sp>
      <p:sp>
        <p:nvSpPr>
          <p:cNvPr id="86" name="Rectangle 85">
            <a:extLst>
              <a:ext uri="{FF2B5EF4-FFF2-40B4-BE49-F238E27FC236}">
                <a16:creationId xmlns:a16="http://schemas.microsoft.com/office/drawing/2014/main" id="{0EC6D4BD-8D58-D7F2-5B63-462E09F8950C}"/>
              </a:ext>
            </a:extLst>
          </p:cNvPr>
          <p:cNvSpPr/>
          <p:nvPr/>
        </p:nvSpPr>
        <p:spPr>
          <a:xfrm>
            <a:off x="10888322" y="1592051"/>
            <a:ext cx="1214705" cy="914400"/>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D.U.T.</a:t>
            </a:r>
          </a:p>
          <a:p>
            <a:pPr algn="ctr"/>
            <a:r>
              <a:rPr lang="en-IE" dirty="0">
                <a:solidFill>
                  <a:schemeClr val="tx1"/>
                </a:solidFill>
              </a:rPr>
              <a:t>2 OUTPUTS</a:t>
            </a:r>
          </a:p>
        </p:txBody>
      </p:sp>
      <p:cxnSp>
        <p:nvCxnSpPr>
          <p:cNvPr id="97" name="Connector: Elbow 96">
            <a:extLst>
              <a:ext uri="{FF2B5EF4-FFF2-40B4-BE49-F238E27FC236}">
                <a16:creationId xmlns:a16="http://schemas.microsoft.com/office/drawing/2014/main" id="{72B5DDDF-56A4-31F2-4B2C-FAC79FA45627}"/>
              </a:ext>
            </a:extLst>
          </p:cNvPr>
          <p:cNvCxnSpPr>
            <a:cxnSpLocks/>
            <a:stCxn id="86" idx="2"/>
            <a:endCxn id="146" idx="2"/>
          </p:cNvCxnSpPr>
          <p:nvPr/>
        </p:nvCxnSpPr>
        <p:spPr>
          <a:xfrm rot="5400000">
            <a:off x="9621765" y="734405"/>
            <a:ext cx="101865" cy="3645956"/>
          </a:xfrm>
          <a:prstGeom prst="bentConnector3">
            <a:avLst>
              <a:gd name="adj1" fmla="val 75529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7AC3EC66-A679-C453-D1D4-0441091CC616}"/>
              </a:ext>
            </a:extLst>
          </p:cNvPr>
          <p:cNvPicPr>
            <a:picLocks noChangeAspect="1"/>
          </p:cNvPicPr>
          <p:nvPr/>
        </p:nvPicPr>
        <p:blipFill>
          <a:blip r:embed="rId4"/>
          <a:stretch>
            <a:fillRect/>
          </a:stretch>
        </p:blipFill>
        <p:spPr>
          <a:xfrm>
            <a:off x="10485026" y="2881112"/>
            <a:ext cx="586064" cy="357782"/>
          </a:xfrm>
          <a:prstGeom prst="rect">
            <a:avLst/>
          </a:prstGeom>
        </p:spPr>
      </p:pic>
      <p:sp>
        <p:nvSpPr>
          <p:cNvPr id="127" name="TextBox 126">
            <a:extLst>
              <a:ext uri="{FF2B5EF4-FFF2-40B4-BE49-F238E27FC236}">
                <a16:creationId xmlns:a16="http://schemas.microsoft.com/office/drawing/2014/main" id="{12805D37-E086-0A54-1F87-E124DDB6F0CB}"/>
              </a:ext>
            </a:extLst>
          </p:cNvPr>
          <p:cNvSpPr txBox="1"/>
          <p:nvPr/>
        </p:nvSpPr>
        <p:spPr>
          <a:xfrm>
            <a:off x="6434145" y="711030"/>
            <a:ext cx="3202551" cy="369332"/>
          </a:xfrm>
          <a:prstGeom prst="rect">
            <a:avLst/>
          </a:prstGeom>
          <a:noFill/>
        </p:spPr>
        <p:txBody>
          <a:bodyPr wrap="square" rtlCol="0">
            <a:spAutoFit/>
          </a:bodyPr>
          <a:lstStyle/>
          <a:p>
            <a:pPr algn="ctr"/>
            <a:r>
              <a:rPr lang="en-IE" dirty="0"/>
              <a:t>STN-LIA-MPU </a:t>
            </a:r>
            <a:r>
              <a:rPr lang="en-IE" b="1" dirty="0"/>
              <a:t>main</a:t>
            </a:r>
            <a:r>
              <a:rPr lang="en-IE" dirty="0"/>
              <a:t> Mode</a:t>
            </a:r>
          </a:p>
        </p:txBody>
      </p:sp>
      <p:sp>
        <p:nvSpPr>
          <p:cNvPr id="17" name="Rectangle: Rounded Corners 16">
            <a:extLst>
              <a:ext uri="{FF2B5EF4-FFF2-40B4-BE49-F238E27FC236}">
                <a16:creationId xmlns:a16="http://schemas.microsoft.com/office/drawing/2014/main" id="{EDBA0A99-47DD-98F6-F5BF-2AFFB1B86D7D}"/>
              </a:ext>
            </a:extLst>
          </p:cNvPr>
          <p:cNvSpPr/>
          <p:nvPr/>
        </p:nvSpPr>
        <p:spPr>
          <a:xfrm>
            <a:off x="6229770" y="4839667"/>
            <a:ext cx="939994" cy="698367"/>
          </a:xfrm>
          <a:prstGeom prst="roundRect">
            <a:avLst/>
          </a:prstGeom>
          <a:solidFill>
            <a:srgbClr val="00B0F0"/>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Timer</a:t>
            </a:r>
          </a:p>
        </p:txBody>
      </p:sp>
      <p:cxnSp>
        <p:nvCxnSpPr>
          <p:cNvPr id="26" name="Connector: Elbow 25">
            <a:extLst>
              <a:ext uri="{FF2B5EF4-FFF2-40B4-BE49-F238E27FC236}">
                <a16:creationId xmlns:a16="http://schemas.microsoft.com/office/drawing/2014/main" id="{EEE22D99-CAC8-CDCD-8987-B72EE5BA2B6F}"/>
              </a:ext>
            </a:extLst>
          </p:cNvPr>
          <p:cNvCxnSpPr>
            <a:cxnSpLocks/>
            <a:stCxn id="17" idx="1"/>
            <a:endCxn id="161" idx="1"/>
          </p:cNvCxnSpPr>
          <p:nvPr/>
        </p:nvCxnSpPr>
        <p:spPr>
          <a:xfrm rot="10800000" flipH="1">
            <a:off x="6229770" y="1910853"/>
            <a:ext cx="55036" cy="3277999"/>
          </a:xfrm>
          <a:prstGeom prst="bentConnector3">
            <a:avLst>
              <a:gd name="adj1" fmla="val -415364"/>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D652773E-FD1D-8D85-3D82-B3C110B33031}"/>
              </a:ext>
            </a:extLst>
          </p:cNvPr>
          <p:cNvSpPr/>
          <p:nvPr/>
        </p:nvSpPr>
        <p:spPr>
          <a:xfrm>
            <a:off x="6485860" y="1440042"/>
            <a:ext cx="1051306" cy="626360"/>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pic>
        <p:nvPicPr>
          <p:cNvPr id="51" name="Picture 50">
            <a:extLst>
              <a:ext uri="{FF2B5EF4-FFF2-40B4-BE49-F238E27FC236}">
                <a16:creationId xmlns:a16="http://schemas.microsoft.com/office/drawing/2014/main" id="{E2489D54-CBAC-C354-5CF3-6AFFF6E6A2F8}"/>
              </a:ext>
            </a:extLst>
          </p:cNvPr>
          <p:cNvPicPr>
            <a:picLocks noChangeAspect="1"/>
          </p:cNvPicPr>
          <p:nvPr/>
        </p:nvPicPr>
        <p:blipFill>
          <a:blip r:embed="rId5"/>
          <a:stretch>
            <a:fillRect/>
          </a:stretch>
        </p:blipFill>
        <p:spPr>
          <a:xfrm>
            <a:off x="6730933" y="1467022"/>
            <a:ext cx="561159" cy="582229"/>
          </a:xfrm>
          <a:prstGeom prst="rect">
            <a:avLst/>
          </a:prstGeom>
        </p:spPr>
      </p:pic>
      <p:cxnSp>
        <p:nvCxnSpPr>
          <p:cNvPr id="30" name="Straight Arrow Connector 29">
            <a:extLst>
              <a:ext uri="{FF2B5EF4-FFF2-40B4-BE49-F238E27FC236}">
                <a16:creationId xmlns:a16="http://schemas.microsoft.com/office/drawing/2014/main" id="{E1B3FAF9-F03F-DB9D-2B66-461A494E61CF}"/>
              </a:ext>
            </a:extLst>
          </p:cNvPr>
          <p:cNvCxnSpPr>
            <a:cxnSpLocks/>
            <a:stCxn id="29" idx="1"/>
            <a:endCxn id="34" idx="3"/>
          </p:cNvCxnSpPr>
          <p:nvPr/>
        </p:nvCxnSpPr>
        <p:spPr>
          <a:xfrm flipH="1">
            <a:off x="5398163" y="1753222"/>
            <a:ext cx="1087697" cy="623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Rectangle: Rounded Corners 33">
            <a:extLst>
              <a:ext uri="{FF2B5EF4-FFF2-40B4-BE49-F238E27FC236}">
                <a16:creationId xmlns:a16="http://schemas.microsoft.com/office/drawing/2014/main" id="{EE66BD76-4D71-AA6B-C42B-440616363F41}"/>
              </a:ext>
            </a:extLst>
          </p:cNvPr>
          <p:cNvSpPr/>
          <p:nvPr/>
        </p:nvSpPr>
        <p:spPr>
          <a:xfrm>
            <a:off x="1961814" y="1070364"/>
            <a:ext cx="3436349" cy="1378175"/>
          </a:xfrm>
          <a:prstGeom prst="roundRect">
            <a:avLst/>
          </a:prstGeom>
          <a:solidFill>
            <a:srgbClr val="92D05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43" name="TextBox 42">
            <a:extLst>
              <a:ext uri="{FF2B5EF4-FFF2-40B4-BE49-F238E27FC236}">
                <a16:creationId xmlns:a16="http://schemas.microsoft.com/office/drawing/2014/main" id="{7334641B-C91E-178E-B413-C814053DD59F}"/>
              </a:ext>
            </a:extLst>
          </p:cNvPr>
          <p:cNvSpPr txBox="1"/>
          <p:nvPr/>
        </p:nvSpPr>
        <p:spPr>
          <a:xfrm>
            <a:off x="2396952" y="708765"/>
            <a:ext cx="2837799" cy="369332"/>
          </a:xfrm>
          <a:prstGeom prst="rect">
            <a:avLst/>
          </a:prstGeom>
          <a:noFill/>
        </p:spPr>
        <p:txBody>
          <a:bodyPr wrap="square" rtlCol="0">
            <a:spAutoFit/>
          </a:bodyPr>
          <a:lstStyle/>
          <a:p>
            <a:pPr algn="ctr"/>
            <a:r>
              <a:rPr lang="en-IE" dirty="0"/>
              <a:t>STN-LIA-MPU </a:t>
            </a:r>
            <a:r>
              <a:rPr lang="en-IE" b="1" dirty="0"/>
              <a:t>aux</a:t>
            </a:r>
            <a:r>
              <a:rPr lang="en-IE" dirty="0"/>
              <a:t> Mode</a:t>
            </a:r>
          </a:p>
        </p:txBody>
      </p:sp>
      <p:sp>
        <p:nvSpPr>
          <p:cNvPr id="81" name="Rectangle: Rounded Corners 80">
            <a:extLst>
              <a:ext uri="{FF2B5EF4-FFF2-40B4-BE49-F238E27FC236}">
                <a16:creationId xmlns:a16="http://schemas.microsoft.com/office/drawing/2014/main" id="{FDA7497E-C5F1-E539-3B44-194031364E6B}"/>
              </a:ext>
            </a:extLst>
          </p:cNvPr>
          <p:cNvSpPr/>
          <p:nvPr/>
        </p:nvSpPr>
        <p:spPr>
          <a:xfrm>
            <a:off x="154467" y="4558274"/>
            <a:ext cx="1316284" cy="1259474"/>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b="1" dirty="0">
              <a:solidFill>
                <a:schemeClr val="tx1"/>
              </a:solidFill>
            </a:endParaRPr>
          </a:p>
        </p:txBody>
      </p:sp>
      <p:sp>
        <p:nvSpPr>
          <p:cNvPr id="83" name="TextBox 82">
            <a:extLst>
              <a:ext uri="{FF2B5EF4-FFF2-40B4-BE49-F238E27FC236}">
                <a16:creationId xmlns:a16="http://schemas.microsoft.com/office/drawing/2014/main" id="{18F10000-2D15-EB4A-3B07-D42A09802EDD}"/>
              </a:ext>
            </a:extLst>
          </p:cNvPr>
          <p:cNvSpPr txBox="1"/>
          <p:nvPr/>
        </p:nvSpPr>
        <p:spPr>
          <a:xfrm>
            <a:off x="401087" y="4961467"/>
            <a:ext cx="805930" cy="369332"/>
          </a:xfrm>
          <a:prstGeom prst="rect">
            <a:avLst/>
          </a:prstGeom>
          <a:noFill/>
        </p:spPr>
        <p:txBody>
          <a:bodyPr wrap="square" rtlCol="0">
            <a:spAutoFit/>
          </a:bodyPr>
          <a:lstStyle/>
          <a:p>
            <a:pPr algn="ctr"/>
            <a:r>
              <a:rPr lang="en-IE" dirty="0"/>
              <a:t>GUI</a:t>
            </a:r>
          </a:p>
        </p:txBody>
      </p:sp>
      <p:sp>
        <p:nvSpPr>
          <p:cNvPr id="103" name="TextBox 102">
            <a:extLst>
              <a:ext uri="{FF2B5EF4-FFF2-40B4-BE49-F238E27FC236}">
                <a16:creationId xmlns:a16="http://schemas.microsoft.com/office/drawing/2014/main" id="{8F1EA473-D31D-B89E-2F8F-13CEE59C4F46}"/>
              </a:ext>
            </a:extLst>
          </p:cNvPr>
          <p:cNvSpPr txBox="1"/>
          <p:nvPr/>
        </p:nvSpPr>
        <p:spPr>
          <a:xfrm>
            <a:off x="2798638" y="1838788"/>
            <a:ext cx="2575385" cy="646331"/>
          </a:xfrm>
          <a:prstGeom prst="rect">
            <a:avLst/>
          </a:prstGeom>
          <a:noFill/>
        </p:spPr>
        <p:txBody>
          <a:bodyPr wrap="none" rtlCol="0">
            <a:spAutoFit/>
          </a:bodyPr>
          <a:lstStyle/>
          <a:p>
            <a:r>
              <a:rPr lang="en-IE" dirty="0"/>
              <a:t>Sampling Interrupt</a:t>
            </a:r>
          </a:p>
          <a:p>
            <a:r>
              <a:rPr lang="en-IE" dirty="0"/>
              <a:t>from external sync Input</a:t>
            </a:r>
          </a:p>
        </p:txBody>
      </p:sp>
      <p:sp>
        <p:nvSpPr>
          <p:cNvPr id="111" name="Rectangle: Rounded Corners 110">
            <a:extLst>
              <a:ext uri="{FF2B5EF4-FFF2-40B4-BE49-F238E27FC236}">
                <a16:creationId xmlns:a16="http://schemas.microsoft.com/office/drawing/2014/main" id="{95209C9F-6467-996D-D480-82301B080116}"/>
              </a:ext>
            </a:extLst>
          </p:cNvPr>
          <p:cNvSpPr/>
          <p:nvPr/>
        </p:nvSpPr>
        <p:spPr>
          <a:xfrm>
            <a:off x="2152136" y="443021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200</a:t>
            </a:r>
          </a:p>
        </p:txBody>
      </p:sp>
      <p:sp>
        <p:nvSpPr>
          <p:cNvPr id="112" name="Rectangle: Rounded Corners 111">
            <a:extLst>
              <a:ext uri="{FF2B5EF4-FFF2-40B4-BE49-F238E27FC236}">
                <a16:creationId xmlns:a16="http://schemas.microsoft.com/office/drawing/2014/main" id="{F4FE0183-449A-78C0-63E8-CF35CDD58360}"/>
              </a:ext>
            </a:extLst>
          </p:cNvPr>
          <p:cNvSpPr/>
          <p:nvPr/>
        </p:nvSpPr>
        <p:spPr>
          <a:xfrm>
            <a:off x="2152137" y="5162834"/>
            <a:ext cx="1093221" cy="531253"/>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1000</a:t>
            </a:r>
          </a:p>
        </p:txBody>
      </p:sp>
      <p:sp>
        <p:nvSpPr>
          <p:cNvPr id="113" name="Rectangle 112">
            <a:extLst>
              <a:ext uri="{FF2B5EF4-FFF2-40B4-BE49-F238E27FC236}">
                <a16:creationId xmlns:a16="http://schemas.microsoft.com/office/drawing/2014/main" id="{541C63CC-403F-4A09-43ED-91F6BAB39C82}"/>
              </a:ext>
            </a:extLst>
          </p:cNvPr>
          <p:cNvSpPr/>
          <p:nvPr/>
        </p:nvSpPr>
        <p:spPr>
          <a:xfrm>
            <a:off x="3622571" y="4347107"/>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4" name="Rectangle 113">
            <a:extLst>
              <a:ext uri="{FF2B5EF4-FFF2-40B4-BE49-F238E27FC236}">
                <a16:creationId xmlns:a16="http://schemas.microsoft.com/office/drawing/2014/main" id="{58C19800-080C-A47E-AD47-368AF4E55126}"/>
              </a:ext>
            </a:extLst>
          </p:cNvPr>
          <p:cNvSpPr/>
          <p:nvPr/>
        </p:nvSpPr>
        <p:spPr>
          <a:xfrm>
            <a:off x="3618644" y="5091212"/>
            <a:ext cx="1093221" cy="726536"/>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5" name="TextBox 114">
            <a:extLst>
              <a:ext uri="{FF2B5EF4-FFF2-40B4-BE49-F238E27FC236}">
                <a16:creationId xmlns:a16="http://schemas.microsoft.com/office/drawing/2014/main" id="{78EA36DE-98A6-A016-4703-925C588DD5C8}"/>
              </a:ext>
            </a:extLst>
          </p:cNvPr>
          <p:cNvSpPr txBox="1"/>
          <p:nvPr/>
        </p:nvSpPr>
        <p:spPr>
          <a:xfrm>
            <a:off x="3735735" y="4954643"/>
            <a:ext cx="971741" cy="369332"/>
          </a:xfrm>
          <a:prstGeom prst="rect">
            <a:avLst/>
          </a:prstGeom>
          <a:noFill/>
        </p:spPr>
        <p:txBody>
          <a:bodyPr wrap="none" rtlCol="0">
            <a:spAutoFit/>
          </a:bodyPr>
          <a:lstStyle/>
          <a:p>
            <a:r>
              <a:rPr lang="en-IE" b="1" dirty="0"/>
              <a:t>200 000</a:t>
            </a:r>
          </a:p>
        </p:txBody>
      </p:sp>
      <p:cxnSp>
        <p:nvCxnSpPr>
          <p:cNvPr id="140" name="Connector: Elbow 139">
            <a:extLst>
              <a:ext uri="{FF2B5EF4-FFF2-40B4-BE49-F238E27FC236}">
                <a16:creationId xmlns:a16="http://schemas.microsoft.com/office/drawing/2014/main" id="{F48481E6-8A9B-B632-34C5-05D7CB5BF33A}"/>
              </a:ext>
            </a:extLst>
          </p:cNvPr>
          <p:cNvCxnSpPr>
            <a:cxnSpLocks/>
          </p:cNvCxnSpPr>
          <p:nvPr/>
        </p:nvCxnSpPr>
        <p:spPr>
          <a:xfrm rot="16200000" flipH="1" flipV="1">
            <a:off x="6742921" y="-2953493"/>
            <a:ext cx="194167" cy="9285256"/>
          </a:xfrm>
          <a:prstGeom prst="bentConnector4">
            <a:avLst>
              <a:gd name="adj1" fmla="val -565122"/>
              <a:gd name="adj2" fmla="val 11516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4" name="Picture 143">
            <a:extLst>
              <a:ext uri="{FF2B5EF4-FFF2-40B4-BE49-F238E27FC236}">
                <a16:creationId xmlns:a16="http://schemas.microsoft.com/office/drawing/2014/main" id="{A7ABE4D9-44DA-CAB8-8CCC-DD4D55401F19}"/>
              </a:ext>
            </a:extLst>
          </p:cNvPr>
          <p:cNvPicPr>
            <a:picLocks noChangeAspect="1"/>
          </p:cNvPicPr>
          <p:nvPr/>
        </p:nvPicPr>
        <p:blipFill>
          <a:blip r:embed="rId4"/>
          <a:stretch>
            <a:fillRect/>
          </a:stretch>
        </p:blipFill>
        <p:spPr>
          <a:xfrm>
            <a:off x="10433631" y="535583"/>
            <a:ext cx="586064" cy="357782"/>
          </a:xfrm>
          <a:prstGeom prst="rect">
            <a:avLst/>
          </a:prstGeom>
        </p:spPr>
      </p:pic>
      <p:sp>
        <p:nvSpPr>
          <p:cNvPr id="146" name="Rectangle: Rounded Corners 145">
            <a:extLst>
              <a:ext uri="{FF2B5EF4-FFF2-40B4-BE49-F238E27FC236}">
                <a16:creationId xmlns:a16="http://schemas.microsoft.com/office/drawing/2014/main" id="{C414B663-BB0C-3FBB-0E37-A23E84401661}"/>
              </a:ext>
            </a:extLst>
          </p:cNvPr>
          <p:cNvSpPr/>
          <p:nvPr/>
        </p:nvSpPr>
        <p:spPr>
          <a:xfrm>
            <a:off x="7513297" y="2325121"/>
            <a:ext cx="672844" cy="283195"/>
          </a:xfrm>
          <a:prstGeom prst="roundRect">
            <a:avLst/>
          </a:prstGeom>
          <a:solidFill>
            <a:srgbClr val="00B0F0"/>
          </a:solidFill>
          <a:ln w="381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a:t>
            </a:r>
          </a:p>
        </p:txBody>
      </p:sp>
      <p:sp>
        <p:nvSpPr>
          <p:cNvPr id="152" name="Rectangle: Rounded Corners 151">
            <a:extLst>
              <a:ext uri="{FF2B5EF4-FFF2-40B4-BE49-F238E27FC236}">
                <a16:creationId xmlns:a16="http://schemas.microsoft.com/office/drawing/2014/main" id="{2C758A51-1ABD-5B96-849C-92544EC356C8}"/>
              </a:ext>
            </a:extLst>
          </p:cNvPr>
          <p:cNvSpPr/>
          <p:nvPr/>
        </p:nvSpPr>
        <p:spPr>
          <a:xfrm>
            <a:off x="2210419" y="1644620"/>
            <a:ext cx="672844" cy="283195"/>
          </a:xfrm>
          <a:prstGeom prst="roundRect">
            <a:avLst/>
          </a:prstGeom>
          <a:solidFill>
            <a:srgbClr val="00B0F0"/>
          </a:solidFill>
          <a:ln w="381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ADC</a:t>
            </a:r>
          </a:p>
        </p:txBody>
      </p:sp>
      <p:pic>
        <p:nvPicPr>
          <p:cNvPr id="158" name="Picture 157">
            <a:extLst>
              <a:ext uri="{FF2B5EF4-FFF2-40B4-BE49-F238E27FC236}">
                <a16:creationId xmlns:a16="http://schemas.microsoft.com/office/drawing/2014/main" id="{9108D211-D475-6A9E-127B-7E6DEBAD24CD}"/>
              </a:ext>
            </a:extLst>
          </p:cNvPr>
          <p:cNvPicPr>
            <a:picLocks noChangeAspect="1"/>
          </p:cNvPicPr>
          <p:nvPr/>
        </p:nvPicPr>
        <p:blipFill>
          <a:blip r:embed="rId4"/>
          <a:stretch>
            <a:fillRect/>
          </a:stretch>
        </p:blipFill>
        <p:spPr>
          <a:xfrm>
            <a:off x="945979" y="1380403"/>
            <a:ext cx="586064" cy="357782"/>
          </a:xfrm>
          <a:prstGeom prst="rect">
            <a:avLst/>
          </a:prstGeom>
        </p:spPr>
      </p:pic>
      <p:sp>
        <p:nvSpPr>
          <p:cNvPr id="10" name="TextBox 9">
            <a:extLst>
              <a:ext uri="{FF2B5EF4-FFF2-40B4-BE49-F238E27FC236}">
                <a16:creationId xmlns:a16="http://schemas.microsoft.com/office/drawing/2014/main" id="{12B527B4-AC44-5700-7272-8B581BF20058}"/>
              </a:ext>
            </a:extLst>
          </p:cNvPr>
          <p:cNvSpPr txBox="1"/>
          <p:nvPr/>
        </p:nvSpPr>
        <p:spPr>
          <a:xfrm>
            <a:off x="7618182" y="1096840"/>
            <a:ext cx="2089098" cy="646331"/>
          </a:xfrm>
          <a:prstGeom prst="rect">
            <a:avLst/>
          </a:prstGeom>
          <a:noFill/>
        </p:spPr>
        <p:txBody>
          <a:bodyPr wrap="none" rtlCol="0">
            <a:spAutoFit/>
          </a:bodyPr>
          <a:lstStyle/>
          <a:p>
            <a:r>
              <a:rPr lang="en-IE" dirty="0"/>
              <a:t>Sampling Interrupt</a:t>
            </a:r>
          </a:p>
          <a:p>
            <a:r>
              <a:rPr lang="en-IE" dirty="0"/>
              <a:t>from Internal timer</a:t>
            </a:r>
          </a:p>
        </p:txBody>
      </p:sp>
    </p:spTree>
    <p:extLst>
      <p:ext uri="{BB962C8B-B14F-4D97-AF65-F5344CB8AC3E}">
        <p14:creationId xmlns:p14="http://schemas.microsoft.com/office/powerpoint/2010/main" val="115506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E8AD7-5C52-F88C-189C-D9262423D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F0EB9-9687-03E1-E1D1-2154A41B42EB}"/>
              </a:ext>
            </a:extLst>
          </p:cNvPr>
          <p:cNvSpPr>
            <a:spLocks noGrp="1"/>
          </p:cNvSpPr>
          <p:nvPr>
            <p:ph type="title"/>
          </p:nvPr>
        </p:nvSpPr>
        <p:spPr>
          <a:xfrm>
            <a:off x="0" y="2"/>
            <a:ext cx="12192000" cy="381398"/>
          </a:xfrm>
        </p:spPr>
        <p:txBody>
          <a:bodyPr>
            <a:noAutofit/>
          </a:bodyPr>
          <a:lstStyle/>
          <a:p>
            <a:pPr algn="ctr"/>
            <a:r>
              <a:rPr lang="en-US" sz="2000" dirty="0"/>
              <a:t>LIA Sampling interrupt, Control with external Precise generator</a:t>
            </a:r>
            <a:endParaRPr lang="en-IE" sz="2000" dirty="0"/>
          </a:p>
        </p:txBody>
      </p:sp>
      <p:sp>
        <p:nvSpPr>
          <p:cNvPr id="3" name="TextBox 2">
            <a:extLst>
              <a:ext uri="{FF2B5EF4-FFF2-40B4-BE49-F238E27FC236}">
                <a16:creationId xmlns:a16="http://schemas.microsoft.com/office/drawing/2014/main" id="{B16C38D9-B7BF-9109-FB66-A9D6825C9F91}"/>
              </a:ext>
            </a:extLst>
          </p:cNvPr>
          <p:cNvSpPr txBox="1"/>
          <p:nvPr/>
        </p:nvSpPr>
        <p:spPr>
          <a:xfrm>
            <a:off x="1924050" y="2228659"/>
            <a:ext cx="9298956" cy="254537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E" dirty="0"/>
              <a:t>Any Frequency, including QEPAS resolution </a:t>
            </a:r>
          </a:p>
          <a:p>
            <a:pPr marL="285750" indent="-285750">
              <a:lnSpc>
                <a:spcPct val="150000"/>
              </a:lnSpc>
              <a:buFont typeface="Arial" panose="020B0604020202020204" pitchFamily="34" charset="0"/>
              <a:buChar char="•"/>
            </a:pPr>
            <a:r>
              <a:rPr lang="en-IE" dirty="0"/>
              <a:t>Precise [0.0001Hz] Frequency Resolution (0.01Hz / 100)</a:t>
            </a:r>
          </a:p>
          <a:p>
            <a:pPr marL="285750" indent="-285750">
              <a:lnSpc>
                <a:spcPct val="150000"/>
              </a:lnSpc>
              <a:buFont typeface="Arial" panose="020B0604020202020204" pitchFamily="34" charset="0"/>
              <a:buChar char="•"/>
            </a:pPr>
            <a:r>
              <a:rPr lang="en-IE" dirty="0"/>
              <a:t>Can be used as External Generator for a Bench  Lock In Amplifier</a:t>
            </a:r>
          </a:p>
          <a:p>
            <a:pPr marL="285750" indent="-285750">
              <a:lnSpc>
                <a:spcPct val="150000"/>
              </a:lnSpc>
              <a:buFont typeface="Arial" panose="020B0604020202020204" pitchFamily="34" charset="0"/>
              <a:buChar char="•"/>
            </a:pPr>
            <a:r>
              <a:rPr lang="en-IE" dirty="0"/>
              <a:t>Synchronized operation of multiple STN-LIAs [solves UCC setup]</a:t>
            </a:r>
          </a:p>
          <a:p>
            <a:pPr marL="285750" indent="-285750">
              <a:lnSpc>
                <a:spcPct val="150000"/>
              </a:lnSpc>
              <a:buFont typeface="Arial" panose="020B0604020202020204" pitchFamily="34" charset="0"/>
              <a:buChar char="•"/>
            </a:pPr>
            <a:r>
              <a:rPr lang="en-IE" dirty="0"/>
              <a:t>With a small addition the PCB setup can produce sinusoid output in the audio Freq Range</a:t>
            </a:r>
          </a:p>
          <a:p>
            <a:pPr marL="285750" indent="-285750">
              <a:lnSpc>
                <a:spcPct val="150000"/>
              </a:lnSpc>
              <a:buFont typeface="Arial" panose="020B0604020202020204" pitchFamily="34" charset="0"/>
              <a:buChar char="•"/>
            </a:pPr>
            <a:endParaRPr lang="en-IE" dirty="0"/>
          </a:p>
        </p:txBody>
      </p:sp>
    </p:spTree>
    <p:extLst>
      <p:ext uri="{BB962C8B-B14F-4D97-AF65-F5344CB8AC3E}">
        <p14:creationId xmlns:p14="http://schemas.microsoft.com/office/powerpoint/2010/main" val="1842789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AB756-D38B-AA60-8339-C8A09D149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24FBC-1D4D-3FE9-DEAB-04F313019C97}"/>
              </a:ext>
            </a:extLst>
          </p:cNvPr>
          <p:cNvSpPr>
            <a:spLocks noGrp="1"/>
          </p:cNvSpPr>
          <p:nvPr>
            <p:ph type="title"/>
          </p:nvPr>
        </p:nvSpPr>
        <p:spPr>
          <a:xfrm>
            <a:off x="0" y="1"/>
            <a:ext cx="12192000" cy="479393"/>
          </a:xfrm>
        </p:spPr>
        <p:txBody>
          <a:bodyPr>
            <a:normAutofit fontScale="90000"/>
          </a:bodyPr>
          <a:lstStyle/>
          <a:p>
            <a:pPr algn="ctr"/>
            <a:r>
              <a:rPr lang="en-IE" dirty="0"/>
              <a:t>Synced Input ADC channels and Circular Buffer</a:t>
            </a:r>
          </a:p>
        </p:txBody>
      </p:sp>
      <p:sp>
        <p:nvSpPr>
          <p:cNvPr id="14" name="TextBox 13">
            <a:extLst>
              <a:ext uri="{FF2B5EF4-FFF2-40B4-BE49-F238E27FC236}">
                <a16:creationId xmlns:a16="http://schemas.microsoft.com/office/drawing/2014/main" id="{E948CFC6-D1B5-B097-18C1-FA47686F3BF9}"/>
              </a:ext>
            </a:extLst>
          </p:cNvPr>
          <p:cNvSpPr txBox="1"/>
          <p:nvPr/>
        </p:nvSpPr>
        <p:spPr>
          <a:xfrm>
            <a:off x="1414272" y="1908975"/>
            <a:ext cx="8229817" cy="369332"/>
          </a:xfrm>
          <a:prstGeom prst="rect">
            <a:avLst/>
          </a:prstGeom>
          <a:noFill/>
        </p:spPr>
        <p:txBody>
          <a:bodyPr wrap="none" rtlCol="0">
            <a:spAutoFit/>
          </a:bodyPr>
          <a:lstStyle/>
          <a:p>
            <a:r>
              <a:rPr lang="en-IE" b="1" dirty="0">
                <a:solidFill>
                  <a:srgbClr val="FFC000"/>
                </a:solidFill>
              </a:rPr>
              <a:t>Synchronized reading of 2 ADC channels and circular buffer for the Reference</a:t>
            </a:r>
          </a:p>
        </p:txBody>
      </p:sp>
      <p:pic>
        <p:nvPicPr>
          <p:cNvPr id="7" name="Picture 6">
            <a:extLst>
              <a:ext uri="{FF2B5EF4-FFF2-40B4-BE49-F238E27FC236}">
                <a16:creationId xmlns:a16="http://schemas.microsoft.com/office/drawing/2014/main" id="{C842E2B7-CEC8-24ED-405F-95ED7D8B9306}"/>
              </a:ext>
            </a:extLst>
          </p:cNvPr>
          <p:cNvPicPr>
            <a:picLocks noChangeAspect="1"/>
          </p:cNvPicPr>
          <p:nvPr/>
        </p:nvPicPr>
        <p:blipFill>
          <a:blip r:embed="rId2"/>
          <a:stretch>
            <a:fillRect/>
          </a:stretch>
        </p:blipFill>
        <p:spPr>
          <a:xfrm>
            <a:off x="188914" y="2658450"/>
            <a:ext cx="11814172" cy="1408175"/>
          </a:xfrm>
          <a:prstGeom prst="rect">
            <a:avLst/>
          </a:prstGeom>
        </p:spPr>
      </p:pic>
      <p:sp>
        <p:nvSpPr>
          <p:cNvPr id="9" name="Rectangle: Rounded Corners 8">
            <a:extLst>
              <a:ext uri="{FF2B5EF4-FFF2-40B4-BE49-F238E27FC236}">
                <a16:creationId xmlns:a16="http://schemas.microsoft.com/office/drawing/2014/main" id="{9CE7BE45-E4B8-CAC9-B605-F2DFAD0B3E6F}"/>
              </a:ext>
            </a:extLst>
          </p:cNvPr>
          <p:cNvSpPr/>
          <p:nvPr/>
        </p:nvSpPr>
        <p:spPr>
          <a:xfrm>
            <a:off x="35482" y="2267712"/>
            <a:ext cx="12062029" cy="2157984"/>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8" name="TextBox 7">
            <a:extLst>
              <a:ext uri="{FF2B5EF4-FFF2-40B4-BE49-F238E27FC236}">
                <a16:creationId xmlns:a16="http://schemas.microsoft.com/office/drawing/2014/main" id="{10BD433E-2384-9BC2-C632-0A0EC9BC6844}"/>
              </a:ext>
            </a:extLst>
          </p:cNvPr>
          <p:cNvSpPr txBox="1"/>
          <p:nvPr/>
        </p:nvSpPr>
        <p:spPr>
          <a:xfrm>
            <a:off x="594360" y="5029200"/>
            <a:ext cx="10320582" cy="369332"/>
          </a:xfrm>
          <a:prstGeom prst="rect">
            <a:avLst/>
          </a:prstGeom>
          <a:noFill/>
        </p:spPr>
        <p:txBody>
          <a:bodyPr wrap="none" rtlCol="0">
            <a:spAutoFit/>
          </a:bodyPr>
          <a:lstStyle/>
          <a:p>
            <a:r>
              <a:rPr lang="en-IE" dirty="0"/>
              <a:t>The circular buffer for the sinusoid Reference signal Input, is used to create the </a:t>
            </a:r>
            <a:r>
              <a:rPr lang="en-IE" b="1" dirty="0"/>
              <a:t>Cosine</a:t>
            </a:r>
            <a:r>
              <a:rPr lang="en-IE" dirty="0"/>
              <a:t> of the Reference</a:t>
            </a:r>
          </a:p>
        </p:txBody>
      </p:sp>
      <p:sp>
        <p:nvSpPr>
          <p:cNvPr id="11" name="Rectangle: Rounded Corners 10">
            <a:extLst>
              <a:ext uri="{FF2B5EF4-FFF2-40B4-BE49-F238E27FC236}">
                <a16:creationId xmlns:a16="http://schemas.microsoft.com/office/drawing/2014/main" id="{B23BD663-D403-AF6A-D88A-EFE061BFDE25}"/>
              </a:ext>
            </a:extLst>
          </p:cNvPr>
          <p:cNvSpPr/>
          <p:nvPr/>
        </p:nvSpPr>
        <p:spPr>
          <a:xfrm>
            <a:off x="1023635" y="4494941"/>
            <a:ext cx="5137404" cy="241318"/>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[0 to 199] for 1KHz and Sampling rate 200 KHz</a:t>
            </a:r>
          </a:p>
        </p:txBody>
      </p:sp>
      <p:cxnSp>
        <p:nvCxnSpPr>
          <p:cNvPr id="12" name="Straight Arrow Connector 11">
            <a:extLst>
              <a:ext uri="{FF2B5EF4-FFF2-40B4-BE49-F238E27FC236}">
                <a16:creationId xmlns:a16="http://schemas.microsoft.com/office/drawing/2014/main" id="{9D3AB60F-6019-7C9C-D675-1D662BB7EA5F}"/>
              </a:ext>
            </a:extLst>
          </p:cNvPr>
          <p:cNvCxnSpPr>
            <a:cxnSpLocks/>
            <a:stCxn id="11" idx="0"/>
          </p:cNvCxnSpPr>
          <p:nvPr/>
        </p:nvCxnSpPr>
        <p:spPr>
          <a:xfrm flipH="1" flipV="1">
            <a:off x="2192543" y="3819011"/>
            <a:ext cx="1399794" cy="67593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9958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635DA-2EAC-D347-2AB4-91E5082FD099}"/>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A07CB5F4-F223-712A-8F89-20527B4D18D8}"/>
              </a:ext>
            </a:extLst>
          </p:cNvPr>
          <p:cNvPicPr>
            <a:picLocks noChangeAspect="1"/>
          </p:cNvPicPr>
          <p:nvPr/>
        </p:nvPicPr>
        <p:blipFill>
          <a:blip r:embed="rId2"/>
          <a:stretch>
            <a:fillRect/>
          </a:stretch>
        </p:blipFill>
        <p:spPr>
          <a:xfrm>
            <a:off x="0" y="941294"/>
            <a:ext cx="12192000" cy="4975412"/>
          </a:xfrm>
          <a:prstGeom prst="rect">
            <a:avLst/>
          </a:prstGeom>
        </p:spPr>
      </p:pic>
      <p:sp>
        <p:nvSpPr>
          <p:cNvPr id="2" name="Title 1">
            <a:extLst>
              <a:ext uri="{FF2B5EF4-FFF2-40B4-BE49-F238E27FC236}">
                <a16:creationId xmlns:a16="http://schemas.microsoft.com/office/drawing/2014/main" id="{6D48E0C0-0E7A-9BC1-96F9-FA24A581BEC6}"/>
              </a:ext>
            </a:extLst>
          </p:cNvPr>
          <p:cNvSpPr>
            <a:spLocks noGrp="1"/>
          </p:cNvSpPr>
          <p:nvPr>
            <p:ph type="title"/>
          </p:nvPr>
        </p:nvSpPr>
        <p:spPr>
          <a:xfrm>
            <a:off x="0" y="1"/>
            <a:ext cx="12192000" cy="479393"/>
          </a:xfrm>
        </p:spPr>
        <p:txBody>
          <a:bodyPr>
            <a:normAutofit fontScale="90000"/>
          </a:bodyPr>
          <a:lstStyle/>
          <a:p>
            <a:pPr algn="ctr"/>
            <a:r>
              <a:rPr lang="en-IE" dirty="0"/>
              <a:t>Sin and Cos</a:t>
            </a:r>
            <a:r>
              <a:rPr lang="el-GR" dirty="0"/>
              <a:t> </a:t>
            </a:r>
            <a:r>
              <a:rPr lang="en-IE" dirty="0"/>
              <a:t>implementation in C++</a:t>
            </a:r>
          </a:p>
        </p:txBody>
      </p:sp>
      <p:sp>
        <p:nvSpPr>
          <p:cNvPr id="9" name="Rectangle: Rounded Corners 8">
            <a:extLst>
              <a:ext uri="{FF2B5EF4-FFF2-40B4-BE49-F238E27FC236}">
                <a16:creationId xmlns:a16="http://schemas.microsoft.com/office/drawing/2014/main" id="{463696CA-7992-E13E-7D28-8E3AA0AF90CA}"/>
              </a:ext>
            </a:extLst>
          </p:cNvPr>
          <p:cNvSpPr/>
          <p:nvPr/>
        </p:nvSpPr>
        <p:spPr>
          <a:xfrm>
            <a:off x="932688" y="941831"/>
            <a:ext cx="11183112" cy="1261873"/>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10" name="Rectangle: Rounded Corners 9">
            <a:extLst>
              <a:ext uri="{FF2B5EF4-FFF2-40B4-BE49-F238E27FC236}">
                <a16:creationId xmlns:a16="http://schemas.microsoft.com/office/drawing/2014/main" id="{88F53DF5-D79A-A46D-A008-6F65C191C234}"/>
              </a:ext>
            </a:extLst>
          </p:cNvPr>
          <p:cNvSpPr/>
          <p:nvPr/>
        </p:nvSpPr>
        <p:spPr>
          <a:xfrm>
            <a:off x="932688" y="5093208"/>
            <a:ext cx="11183112" cy="822962"/>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
        <p:nvSpPr>
          <p:cNvPr id="15" name="TextBox 14">
            <a:extLst>
              <a:ext uri="{FF2B5EF4-FFF2-40B4-BE49-F238E27FC236}">
                <a16:creationId xmlns:a16="http://schemas.microsoft.com/office/drawing/2014/main" id="{5CCB4362-25EC-5CDC-AE81-7318883CDFAF}"/>
              </a:ext>
            </a:extLst>
          </p:cNvPr>
          <p:cNvSpPr txBox="1"/>
          <p:nvPr/>
        </p:nvSpPr>
        <p:spPr>
          <a:xfrm>
            <a:off x="6095999" y="4723876"/>
            <a:ext cx="3048399" cy="369332"/>
          </a:xfrm>
          <a:prstGeom prst="rect">
            <a:avLst/>
          </a:prstGeom>
          <a:noFill/>
        </p:spPr>
        <p:txBody>
          <a:bodyPr wrap="none" rtlCol="0">
            <a:spAutoFit/>
          </a:bodyPr>
          <a:lstStyle/>
          <a:p>
            <a:r>
              <a:rPr lang="en-IE" b="1" dirty="0">
                <a:solidFill>
                  <a:srgbClr val="FFC000"/>
                </a:solidFill>
              </a:rPr>
              <a:t>COS (quadrature harmonic)</a:t>
            </a:r>
          </a:p>
        </p:txBody>
      </p:sp>
      <p:pic>
        <p:nvPicPr>
          <p:cNvPr id="16" name="Picture 15">
            <a:extLst>
              <a:ext uri="{FF2B5EF4-FFF2-40B4-BE49-F238E27FC236}">
                <a16:creationId xmlns:a16="http://schemas.microsoft.com/office/drawing/2014/main" id="{10FFE3D9-7089-9A9E-CAAC-A77203AC4606}"/>
              </a:ext>
            </a:extLst>
          </p:cNvPr>
          <p:cNvPicPr>
            <a:picLocks noChangeAspect="1"/>
          </p:cNvPicPr>
          <p:nvPr/>
        </p:nvPicPr>
        <p:blipFill>
          <a:blip r:embed="rId3"/>
          <a:stretch>
            <a:fillRect/>
          </a:stretch>
        </p:blipFill>
        <p:spPr>
          <a:xfrm>
            <a:off x="6095999" y="2458665"/>
            <a:ext cx="2310879" cy="1081801"/>
          </a:xfrm>
          <a:prstGeom prst="rect">
            <a:avLst/>
          </a:prstGeom>
        </p:spPr>
      </p:pic>
      <p:pic>
        <p:nvPicPr>
          <p:cNvPr id="18" name="Picture 17">
            <a:extLst>
              <a:ext uri="{FF2B5EF4-FFF2-40B4-BE49-F238E27FC236}">
                <a16:creationId xmlns:a16="http://schemas.microsoft.com/office/drawing/2014/main" id="{0B774EE3-4C97-CEFE-8F66-6EC2EDB6634E}"/>
              </a:ext>
            </a:extLst>
          </p:cNvPr>
          <p:cNvPicPr>
            <a:picLocks noChangeAspect="1"/>
          </p:cNvPicPr>
          <p:nvPr/>
        </p:nvPicPr>
        <p:blipFill>
          <a:blip r:embed="rId3"/>
          <a:stretch>
            <a:fillRect/>
          </a:stretch>
        </p:blipFill>
        <p:spPr>
          <a:xfrm>
            <a:off x="6349975" y="3753684"/>
            <a:ext cx="2310879" cy="1081801"/>
          </a:xfrm>
          <a:prstGeom prst="rect">
            <a:avLst/>
          </a:prstGeom>
        </p:spPr>
      </p:pic>
      <p:cxnSp>
        <p:nvCxnSpPr>
          <p:cNvPr id="22" name="Straight Connector 21">
            <a:extLst>
              <a:ext uri="{FF2B5EF4-FFF2-40B4-BE49-F238E27FC236}">
                <a16:creationId xmlns:a16="http://schemas.microsoft.com/office/drawing/2014/main" id="{88A0D1FF-71F4-12E8-4CEF-BDAAE1630E50}"/>
              </a:ext>
            </a:extLst>
          </p:cNvPr>
          <p:cNvCxnSpPr>
            <a:cxnSpLocks/>
          </p:cNvCxnSpPr>
          <p:nvPr/>
        </p:nvCxnSpPr>
        <p:spPr>
          <a:xfrm flipV="1">
            <a:off x="6748272" y="2545556"/>
            <a:ext cx="0" cy="1749028"/>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F47202A7-BDB4-3B09-6889-A97D58D6DD28}"/>
              </a:ext>
            </a:extLst>
          </p:cNvPr>
          <p:cNvSpPr/>
          <p:nvPr/>
        </p:nvSpPr>
        <p:spPr>
          <a:xfrm>
            <a:off x="1846594" y="6399253"/>
            <a:ext cx="6328141" cy="241318"/>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Cosine is 1</a:t>
            </a:r>
            <a:r>
              <a:rPr lang="el-GR" dirty="0">
                <a:solidFill>
                  <a:schemeClr val="tx1"/>
                </a:solidFill>
              </a:rPr>
              <a:t>π</a:t>
            </a:r>
            <a:r>
              <a:rPr lang="en-IE" dirty="0">
                <a:solidFill>
                  <a:schemeClr val="tx1"/>
                </a:solidFill>
              </a:rPr>
              <a:t> (200/4 for 1KHz) later in the Circular Buffer</a:t>
            </a:r>
          </a:p>
        </p:txBody>
      </p:sp>
      <p:cxnSp>
        <p:nvCxnSpPr>
          <p:cNvPr id="30" name="Straight Arrow Connector 29">
            <a:extLst>
              <a:ext uri="{FF2B5EF4-FFF2-40B4-BE49-F238E27FC236}">
                <a16:creationId xmlns:a16="http://schemas.microsoft.com/office/drawing/2014/main" id="{765D9810-0E5C-D31E-64C2-5290C7F25076}"/>
              </a:ext>
            </a:extLst>
          </p:cNvPr>
          <p:cNvCxnSpPr>
            <a:cxnSpLocks/>
            <a:stCxn id="29" idx="0"/>
          </p:cNvCxnSpPr>
          <p:nvPr/>
        </p:nvCxnSpPr>
        <p:spPr>
          <a:xfrm flipH="1" flipV="1">
            <a:off x="3703320" y="5706222"/>
            <a:ext cx="1307345" cy="693031"/>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3E635917-2431-0794-D7EE-33DC302E48C8}"/>
              </a:ext>
            </a:extLst>
          </p:cNvPr>
          <p:cNvCxnSpPr>
            <a:cxnSpLocks/>
            <a:stCxn id="29" idx="3"/>
          </p:cNvCxnSpPr>
          <p:nvPr/>
        </p:nvCxnSpPr>
        <p:spPr>
          <a:xfrm flipV="1">
            <a:off x="8174735" y="5706222"/>
            <a:ext cx="3831337" cy="81369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9C146E3-8327-D55A-585E-C9F479F46B7A}"/>
              </a:ext>
            </a:extLst>
          </p:cNvPr>
          <p:cNvCxnSpPr>
            <a:cxnSpLocks/>
          </p:cNvCxnSpPr>
          <p:nvPr/>
        </p:nvCxnSpPr>
        <p:spPr>
          <a:xfrm flipV="1">
            <a:off x="6502400" y="3048000"/>
            <a:ext cx="0" cy="130175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8114C9C-0644-4E13-210E-500E3BFC6DF4}"/>
              </a:ext>
            </a:extLst>
          </p:cNvPr>
          <p:cNvSpPr txBox="1"/>
          <p:nvPr/>
        </p:nvSpPr>
        <p:spPr>
          <a:xfrm rot="16200000">
            <a:off x="6346346" y="3393507"/>
            <a:ext cx="553357" cy="369332"/>
          </a:xfrm>
          <a:prstGeom prst="rect">
            <a:avLst/>
          </a:prstGeom>
          <a:noFill/>
        </p:spPr>
        <p:txBody>
          <a:bodyPr wrap="none" rtlCol="0">
            <a:spAutoFit/>
          </a:bodyPr>
          <a:lstStyle/>
          <a:p>
            <a:r>
              <a:rPr lang="en-IE" b="1" dirty="0">
                <a:solidFill>
                  <a:srgbClr val="FFC000"/>
                </a:solidFill>
              </a:rPr>
              <a:t>1*</a:t>
            </a:r>
            <a:r>
              <a:rPr lang="el-GR" b="1" dirty="0">
                <a:solidFill>
                  <a:srgbClr val="FFC000"/>
                </a:solidFill>
              </a:rPr>
              <a:t>π</a:t>
            </a:r>
            <a:endParaRPr lang="en-IE" b="1" dirty="0">
              <a:solidFill>
                <a:srgbClr val="FFC000"/>
              </a:solidFill>
            </a:endParaRPr>
          </a:p>
        </p:txBody>
      </p:sp>
      <p:sp>
        <p:nvSpPr>
          <p:cNvPr id="14" name="TextBox 13">
            <a:extLst>
              <a:ext uri="{FF2B5EF4-FFF2-40B4-BE49-F238E27FC236}">
                <a16:creationId xmlns:a16="http://schemas.microsoft.com/office/drawing/2014/main" id="{BAF0C214-67AD-0E1E-3B66-E0259FC2B050}"/>
              </a:ext>
            </a:extLst>
          </p:cNvPr>
          <p:cNvSpPr txBox="1"/>
          <p:nvPr/>
        </p:nvSpPr>
        <p:spPr>
          <a:xfrm>
            <a:off x="6096000" y="2203704"/>
            <a:ext cx="2672526" cy="369332"/>
          </a:xfrm>
          <a:prstGeom prst="rect">
            <a:avLst/>
          </a:prstGeom>
          <a:noFill/>
        </p:spPr>
        <p:txBody>
          <a:bodyPr wrap="none" rtlCol="0">
            <a:spAutoFit/>
          </a:bodyPr>
          <a:lstStyle/>
          <a:p>
            <a:r>
              <a:rPr lang="en-IE" b="1" dirty="0">
                <a:solidFill>
                  <a:srgbClr val="FFC000"/>
                </a:solidFill>
              </a:rPr>
              <a:t>SIN (in phase harmonic)</a:t>
            </a:r>
          </a:p>
        </p:txBody>
      </p:sp>
    </p:spTree>
    <p:extLst>
      <p:ext uri="{BB962C8B-B14F-4D97-AF65-F5344CB8AC3E}">
        <p14:creationId xmlns:p14="http://schemas.microsoft.com/office/powerpoint/2010/main" val="2329262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B57F-FD3B-54E6-341F-E706815D4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51EAB-3A3C-88C8-CF3E-3D2D02CE7F06}"/>
              </a:ext>
            </a:extLst>
          </p:cNvPr>
          <p:cNvSpPr>
            <a:spLocks noGrp="1"/>
          </p:cNvSpPr>
          <p:nvPr>
            <p:ph type="title"/>
          </p:nvPr>
        </p:nvSpPr>
        <p:spPr>
          <a:xfrm>
            <a:off x="0" y="1"/>
            <a:ext cx="12192000" cy="479393"/>
          </a:xfrm>
        </p:spPr>
        <p:txBody>
          <a:bodyPr>
            <a:normAutofit fontScale="90000"/>
          </a:bodyPr>
          <a:lstStyle/>
          <a:p>
            <a:pPr algn="ctr"/>
            <a:r>
              <a:rPr lang="en-US" dirty="0"/>
              <a:t>Requirements discussion</a:t>
            </a:r>
            <a:endParaRPr lang="en-IE" dirty="0"/>
          </a:p>
        </p:txBody>
      </p:sp>
      <p:sp>
        <p:nvSpPr>
          <p:cNvPr id="3" name="TextBox 2">
            <a:extLst>
              <a:ext uri="{FF2B5EF4-FFF2-40B4-BE49-F238E27FC236}">
                <a16:creationId xmlns:a16="http://schemas.microsoft.com/office/drawing/2014/main" id="{7A9CB9E6-5947-2414-6372-BA0847BC89F0}"/>
              </a:ext>
            </a:extLst>
          </p:cNvPr>
          <p:cNvSpPr txBox="1"/>
          <p:nvPr/>
        </p:nvSpPr>
        <p:spPr>
          <a:xfrm>
            <a:off x="630182" y="633687"/>
            <a:ext cx="10504185" cy="5632311"/>
          </a:xfrm>
          <a:prstGeom prst="rect">
            <a:avLst/>
          </a:prstGeom>
          <a:noFill/>
        </p:spPr>
        <p:txBody>
          <a:bodyPr wrap="square" rtlCol="0">
            <a:spAutoFit/>
          </a:bodyPr>
          <a:lstStyle/>
          <a:p>
            <a:r>
              <a:rPr lang="en-IE" dirty="0">
                <a:effectLst/>
              </a:rPr>
              <a:t>We're looking for two signal channels driven by a single modulation source, ideally produced by the LIA, to modulate a single LED. </a:t>
            </a:r>
          </a:p>
          <a:p>
            <a:endParaRPr lang="en-IE" dirty="0">
              <a:effectLst/>
            </a:endParaRPr>
          </a:p>
          <a:p>
            <a:r>
              <a:rPr lang="en-IE" dirty="0">
                <a:effectLst/>
              </a:rPr>
              <a:t>From the LED, we get two signals by splitting the light into two separate channels that are individually detected after the light passes through the sample. These need to be separately </a:t>
            </a:r>
            <a:r>
              <a:rPr lang="en-IE" dirty="0" err="1">
                <a:effectLst/>
              </a:rPr>
              <a:t>lockin</a:t>
            </a:r>
            <a:r>
              <a:rPr lang="en-IE" dirty="0">
                <a:effectLst/>
              </a:rPr>
              <a:t> amplified.</a:t>
            </a:r>
          </a:p>
          <a:p>
            <a:endParaRPr lang="en-IE" dirty="0">
              <a:effectLst/>
            </a:endParaRPr>
          </a:p>
          <a:p>
            <a:r>
              <a:rPr lang="en-IE" dirty="0">
                <a:effectLst/>
              </a:rPr>
              <a:t>We would ideally want to get a sensitive measurement of the channels individually, or maybe just the ratio of the channels if that was more sensitive and could be determined directly.</a:t>
            </a:r>
          </a:p>
          <a:p>
            <a:r>
              <a:rPr lang="en-IE" dirty="0">
                <a:effectLst/>
              </a:rPr>
              <a:t>I think this means:</a:t>
            </a:r>
          </a:p>
          <a:p>
            <a:r>
              <a:rPr lang="en-IE" dirty="0">
                <a:effectLst/>
              </a:rPr>
              <a:t>one modulation source (in the LIA)</a:t>
            </a:r>
          </a:p>
          <a:p>
            <a:r>
              <a:rPr lang="en-IE" dirty="0">
                <a:effectLst/>
              </a:rPr>
              <a:t>two input channels</a:t>
            </a:r>
          </a:p>
          <a:p>
            <a:r>
              <a:rPr lang="en-IE" dirty="0" err="1">
                <a:effectLst/>
              </a:rPr>
              <a:t>lockin</a:t>
            </a:r>
            <a:r>
              <a:rPr lang="en-IE" dirty="0">
                <a:effectLst/>
              </a:rPr>
              <a:t> signal processing for two channels . It might be possible to do the two channels from the same op amp etc., but maybe not.</a:t>
            </a:r>
          </a:p>
          <a:p>
            <a:endParaRPr lang="en-IE" dirty="0">
              <a:effectLst/>
            </a:endParaRPr>
          </a:p>
          <a:p>
            <a:r>
              <a:rPr lang="en-IE" b="1" dirty="0"/>
              <a:t>After 31/12/2024 call</a:t>
            </a:r>
          </a:p>
          <a:p>
            <a:pPr marL="285750" indent="-285750">
              <a:buFont typeface="Arial" panose="020B0604020202020204" pitchFamily="34" charset="0"/>
              <a:buChar char="•"/>
            </a:pPr>
            <a:r>
              <a:rPr lang="en-IE" dirty="0"/>
              <a:t>Must measure 2 outputs from the D.U.T. in parallel</a:t>
            </a:r>
          </a:p>
          <a:p>
            <a:pPr marL="742950" lvl="1" indent="-285750">
              <a:buFont typeface="Arial" panose="020B0604020202020204" pitchFamily="34" charset="0"/>
              <a:buChar char="•"/>
            </a:pPr>
            <a:r>
              <a:rPr lang="en-IE" dirty="0"/>
              <a:t>Implementation with 2 LIA boards that use external reference</a:t>
            </a:r>
          </a:p>
          <a:p>
            <a:pPr marL="742950" lvl="1" indent="-285750">
              <a:buFont typeface="Arial" panose="020B0604020202020204" pitchFamily="34" charset="0"/>
              <a:buChar char="•"/>
            </a:pPr>
            <a:r>
              <a:rPr lang="en-IE" dirty="0"/>
              <a:t>Implementation with 2 signal inputs on the same LIA board, with internal reference</a:t>
            </a:r>
          </a:p>
          <a:p>
            <a:pPr marL="285750" indent="-285750">
              <a:buFont typeface="Arial" panose="020B0604020202020204" pitchFamily="34" charset="0"/>
              <a:buChar char="•"/>
            </a:pPr>
            <a:r>
              <a:rPr lang="en-IE" dirty="0"/>
              <a:t>Lower priority: Calibrate by measuring the PHASE </a:t>
            </a:r>
            <a:r>
              <a:rPr lang="el-GR" dirty="0"/>
              <a:t>Φ, </a:t>
            </a:r>
            <a:r>
              <a:rPr lang="en-IE" dirty="0"/>
              <a:t>at different frequencies1KHz to 10KHz</a:t>
            </a:r>
            <a:endParaRPr lang="en-IE" dirty="0">
              <a:effectLst/>
            </a:endParaRPr>
          </a:p>
          <a:p>
            <a:pPr marL="285750" indent="-285750">
              <a:buFont typeface="Arial" panose="020B0604020202020204" pitchFamily="34" charset="0"/>
              <a:buChar char="•"/>
            </a:pPr>
            <a:endParaRPr lang="en-IE" dirty="0"/>
          </a:p>
        </p:txBody>
      </p:sp>
    </p:spTree>
    <p:extLst>
      <p:ext uri="{BB962C8B-B14F-4D97-AF65-F5344CB8AC3E}">
        <p14:creationId xmlns:p14="http://schemas.microsoft.com/office/powerpoint/2010/main" val="415529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0641B-A6D4-4984-85B3-D785C6E50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42322-8485-2CA5-EA76-59C50AEEB623}"/>
              </a:ext>
            </a:extLst>
          </p:cNvPr>
          <p:cNvSpPr>
            <a:spLocks noGrp="1"/>
          </p:cNvSpPr>
          <p:nvPr>
            <p:ph type="title"/>
          </p:nvPr>
        </p:nvSpPr>
        <p:spPr>
          <a:xfrm>
            <a:off x="0" y="1"/>
            <a:ext cx="12192000" cy="479393"/>
          </a:xfrm>
        </p:spPr>
        <p:txBody>
          <a:bodyPr>
            <a:normAutofit fontScale="90000"/>
          </a:bodyPr>
          <a:lstStyle/>
          <a:p>
            <a:pPr algn="ctr"/>
            <a:r>
              <a:rPr lang="en-US" dirty="0"/>
              <a:t>UCC Requirements discussion: 31/12/2024 call</a:t>
            </a:r>
            <a:endParaRPr lang="en-IE" dirty="0"/>
          </a:p>
        </p:txBody>
      </p:sp>
      <p:sp>
        <p:nvSpPr>
          <p:cNvPr id="3" name="TextBox 2">
            <a:extLst>
              <a:ext uri="{FF2B5EF4-FFF2-40B4-BE49-F238E27FC236}">
                <a16:creationId xmlns:a16="http://schemas.microsoft.com/office/drawing/2014/main" id="{6918144D-1474-5366-AE01-098CF42CF320}"/>
              </a:ext>
            </a:extLst>
          </p:cNvPr>
          <p:cNvSpPr txBox="1"/>
          <p:nvPr/>
        </p:nvSpPr>
        <p:spPr>
          <a:xfrm>
            <a:off x="1032518" y="1401783"/>
            <a:ext cx="10504185" cy="3791872"/>
          </a:xfrm>
          <a:prstGeom prst="rect">
            <a:avLst/>
          </a:prstGeom>
          <a:noFill/>
        </p:spPr>
        <p:txBody>
          <a:bodyPr wrap="square" rtlCol="0">
            <a:spAutoFit/>
          </a:bodyPr>
          <a:lstStyle/>
          <a:p>
            <a:pPr>
              <a:lnSpc>
                <a:spcPct val="150000"/>
              </a:lnSpc>
            </a:pPr>
            <a:endParaRPr lang="en-IE" dirty="0">
              <a:effectLst/>
            </a:endParaRPr>
          </a:p>
          <a:p>
            <a:pPr>
              <a:lnSpc>
                <a:spcPct val="150000"/>
              </a:lnSpc>
            </a:pPr>
            <a:r>
              <a:rPr lang="en-IE" b="1" dirty="0"/>
              <a:t>After 31/12/2024 call</a:t>
            </a:r>
          </a:p>
          <a:p>
            <a:pPr marL="285750" indent="-285750">
              <a:lnSpc>
                <a:spcPct val="150000"/>
              </a:lnSpc>
              <a:buFont typeface="Arial" panose="020B0604020202020204" pitchFamily="34" charset="0"/>
              <a:buChar char="•"/>
            </a:pPr>
            <a:r>
              <a:rPr lang="en-IE" dirty="0"/>
              <a:t>Must measure in parallel, 2 outputs from the D.U.T.</a:t>
            </a:r>
          </a:p>
          <a:p>
            <a:pPr marL="742950" lvl="1" indent="-285750">
              <a:lnSpc>
                <a:spcPct val="150000"/>
              </a:lnSpc>
              <a:buFont typeface="Arial" panose="020B0604020202020204" pitchFamily="34" charset="0"/>
              <a:buChar char="•"/>
            </a:pPr>
            <a:r>
              <a:rPr lang="en-IE" dirty="0"/>
              <a:t>Implementation with 2 LIA boards that use external reference</a:t>
            </a:r>
          </a:p>
          <a:p>
            <a:pPr marL="1200150" lvl="2" indent="-285750">
              <a:lnSpc>
                <a:spcPct val="150000"/>
              </a:lnSpc>
              <a:buFont typeface="Arial" panose="020B0604020202020204" pitchFamily="34" charset="0"/>
              <a:buChar char="•"/>
            </a:pPr>
            <a:r>
              <a:rPr lang="en-IE" dirty="0"/>
              <a:t>This option does not need extensive GUI updates</a:t>
            </a:r>
          </a:p>
          <a:p>
            <a:pPr marL="742950" lvl="1" indent="-285750">
              <a:lnSpc>
                <a:spcPct val="150000"/>
              </a:lnSpc>
              <a:buFont typeface="Arial" panose="020B0604020202020204" pitchFamily="34" charset="0"/>
              <a:buChar char="•"/>
            </a:pPr>
            <a:r>
              <a:rPr lang="en-IE" dirty="0"/>
              <a:t>Implementation with 2 signal inputs on the same LIA board, uses only internal reference</a:t>
            </a:r>
          </a:p>
          <a:p>
            <a:pPr marL="1200150" lvl="2" indent="-285750">
              <a:lnSpc>
                <a:spcPct val="150000"/>
              </a:lnSpc>
              <a:buFont typeface="Arial" panose="020B0604020202020204" pitchFamily="34" charset="0"/>
              <a:buChar char="•"/>
            </a:pPr>
            <a:r>
              <a:rPr lang="en-IE" dirty="0"/>
              <a:t>Need major rework for the GUI</a:t>
            </a:r>
          </a:p>
          <a:p>
            <a:pPr marL="285750" indent="-285750">
              <a:lnSpc>
                <a:spcPct val="150000"/>
              </a:lnSpc>
              <a:buFont typeface="Arial" panose="020B0604020202020204" pitchFamily="34" charset="0"/>
              <a:buChar char="•"/>
            </a:pPr>
            <a:r>
              <a:rPr lang="en-IE" dirty="0"/>
              <a:t>Lower priority: Calibrate by measuring the PHASE </a:t>
            </a:r>
            <a:r>
              <a:rPr lang="el-GR" dirty="0"/>
              <a:t>φ, </a:t>
            </a:r>
            <a:r>
              <a:rPr lang="en-IE" dirty="0"/>
              <a:t>at different frequencies1KHz to 10KHz</a:t>
            </a:r>
            <a:endParaRPr lang="en-IE" dirty="0">
              <a:effectLst/>
            </a:endParaRPr>
          </a:p>
          <a:p>
            <a:pPr marL="285750" indent="-285750">
              <a:lnSpc>
                <a:spcPct val="150000"/>
              </a:lnSpc>
              <a:buFont typeface="Arial" panose="020B0604020202020204" pitchFamily="34" charset="0"/>
              <a:buChar char="•"/>
            </a:pPr>
            <a:endParaRPr lang="en-IE" dirty="0"/>
          </a:p>
        </p:txBody>
      </p:sp>
    </p:spTree>
    <p:extLst>
      <p:ext uri="{BB962C8B-B14F-4D97-AF65-F5344CB8AC3E}">
        <p14:creationId xmlns:p14="http://schemas.microsoft.com/office/powerpoint/2010/main" val="1415357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B07C-42DF-3C64-A5A4-0629945BADB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0CEF7B3-C964-D0F0-2D7C-3F94EF138677}"/>
              </a:ext>
            </a:extLst>
          </p:cNvPr>
          <p:cNvPicPr>
            <a:picLocks noChangeAspect="1"/>
          </p:cNvPicPr>
          <p:nvPr/>
        </p:nvPicPr>
        <p:blipFill>
          <a:blip r:embed="rId2"/>
          <a:stretch>
            <a:fillRect/>
          </a:stretch>
        </p:blipFill>
        <p:spPr>
          <a:xfrm>
            <a:off x="51063" y="1019175"/>
            <a:ext cx="6471040" cy="5238750"/>
          </a:xfrm>
          <a:prstGeom prst="rect">
            <a:avLst/>
          </a:prstGeom>
        </p:spPr>
      </p:pic>
      <p:sp>
        <p:nvSpPr>
          <p:cNvPr id="2" name="Title 1">
            <a:extLst>
              <a:ext uri="{FF2B5EF4-FFF2-40B4-BE49-F238E27FC236}">
                <a16:creationId xmlns:a16="http://schemas.microsoft.com/office/drawing/2014/main" id="{48D18A51-1406-84CE-0B59-93E0F964600B}"/>
              </a:ext>
            </a:extLst>
          </p:cNvPr>
          <p:cNvSpPr>
            <a:spLocks noGrp="1"/>
          </p:cNvSpPr>
          <p:nvPr>
            <p:ph type="title"/>
          </p:nvPr>
        </p:nvSpPr>
        <p:spPr>
          <a:xfrm>
            <a:off x="0" y="1"/>
            <a:ext cx="12192000" cy="479393"/>
          </a:xfrm>
        </p:spPr>
        <p:txBody>
          <a:bodyPr>
            <a:normAutofit fontScale="90000"/>
          </a:bodyPr>
          <a:lstStyle/>
          <a:p>
            <a:pPr algn="ctr"/>
            <a:r>
              <a:rPr lang="en-IE" dirty="0"/>
              <a:t>Two PCBs tested in synchronization</a:t>
            </a:r>
          </a:p>
        </p:txBody>
      </p:sp>
      <p:sp>
        <p:nvSpPr>
          <p:cNvPr id="29" name="Rectangle: Rounded Corners 28">
            <a:extLst>
              <a:ext uri="{FF2B5EF4-FFF2-40B4-BE49-F238E27FC236}">
                <a16:creationId xmlns:a16="http://schemas.microsoft.com/office/drawing/2014/main" id="{A28B6D2D-4B9C-6FF9-3FDE-17C559D5F98D}"/>
              </a:ext>
            </a:extLst>
          </p:cNvPr>
          <p:cNvSpPr/>
          <p:nvPr/>
        </p:nvSpPr>
        <p:spPr>
          <a:xfrm>
            <a:off x="827419" y="6137266"/>
            <a:ext cx="1668131" cy="241318"/>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aux LED is ON</a:t>
            </a:r>
          </a:p>
        </p:txBody>
      </p:sp>
      <p:sp>
        <p:nvSpPr>
          <p:cNvPr id="7" name="TextBox 6">
            <a:extLst>
              <a:ext uri="{FF2B5EF4-FFF2-40B4-BE49-F238E27FC236}">
                <a16:creationId xmlns:a16="http://schemas.microsoft.com/office/drawing/2014/main" id="{E47278D2-12BA-A0DB-3025-A2B6BC2B93E2}"/>
              </a:ext>
            </a:extLst>
          </p:cNvPr>
          <p:cNvSpPr txBox="1"/>
          <p:nvPr/>
        </p:nvSpPr>
        <p:spPr>
          <a:xfrm>
            <a:off x="6648450" y="1397675"/>
            <a:ext cx="5400675" cy="2031325"/>
          </a:xfrm>
          <a:prstGeom prst="rect">
            <a:avLst/>
          </a:prstGeom>
          <a:noFill/>
        </p:spPr>
        <p:txBody>
          <a:bodyPr wrap="square" rtlCol="0">
            <a:spAutoFit/>
          </a:bodyPr>
          <a:lstStyle/>
          <a:p>
            <a:pPr marL="285750" indent="-285750">
              <a:buFont typeface="Arial" panose="020B0604020202020204" pitchFamily="34" charset="0"/>
              <a:buChar char="•"/>
            </a:pPr>
            <a:r>
              <a:rPr lang="en-IE" dirty="0"/>
              <a:t>Both PCBs have the same signal input (Potentiometer adjusted to 16mV)</a:t>
            </a:r>
          </a:p>
          <a:p>
            <a:pPr marL="285750" indent="-285750">
              <a:buFont typeface="Arial" panose="020B0604020202020204" pitchFamily="34" charset="0"/>
              <a:buChar char="•"/>
            </a:pPr>
            <a:r>
              <a:rPr lang="en-IE" dirty="0"/>
              <a:t>The Reference signal is created from the main PCB and drives to Potentiometer</a:t>
            </a:r>
          </a:p>
          <a:p>
            <a:pPr marL="285750" indent="-285750">
              <a:buFont typeface="Arial" panose="020B0604020202020204" pitchFamily="34" charset="0"/>
              <a:buChar char="•"/>
            </a:pPr>
            <a:r>
              <a:rPr lang="en-IE" dirty="0"/>
              <a:t>OPT101 and LED removed to avoid ambient light interference with the signal</a:t>
            </a:r>
          </a:p>
          <a:p>
            <a:pPr marL="285750" indent="-285750">
              <a:buFont typeface="Arial" panose="020B0604020202020204" pitchFamily="34" charset="0"/>
              <a:buChar char="•"/>
            </a:pPr>
            <a:endParaRPr lang="en-IE" dirty="0"/>
          </a:p>
        </p:txBody>
      </p:sp>
      <p:pic>
        <p:nvPicPr>
          <p:cNvPr id="3" name="Picture 2" descr="Several small circuit boards with wires&#10;&#10;AI-generated content may be incorrect.">
            <a:extLst>
              <a:ext uri="{FF2B5EF4-FFF2-40B4-BE49-F238E27FC236}">
                <a16:creationId xmlns:a16="http://schemas.microsoft.com/office/drawing/2014/main" id="{D958E7AA-598C-8692-4C00-09AA165B7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103" y="2512036"/>
            <a:ext cx="5618834" cy="3745889"/>
          </a:xfrm>
          <a:prstGeom prst="rect">
            <a:avLst/>
          </a:prstGeom>
        </p:spPr>
      </p:pic>
    </p:spTree>
    <p:extLst>
      <p:ext uri="{BB962C8B-B14F-4D97-AF65-F5344CB8AC3E}">
        <p14:creationId xmlns:p14="http://schemas.microsoft.com/office/powerpoint/2010/main" val="578299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0173E-6065-4D14-E9D8-9A4C8B2BAA6B}"/>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46CE5B19-EC2B-0A7D-35C7-5BB339F38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75" y="429946"/>
            <a:ext cx="9574875" cy="6428054"/>
          </a:xfrm>
          <a:prstGeom prst="rect">
            <a:avLst/>
          </a:prstGeom>
        </p:spPr>
      </p:pic>
      <p:sp>
        <p:nvSpPr>
          <p:cNvPr id="2" name="Title 1">
            <a:extLst>
              <a:ext uri="{FF2B5EF4-FFF2-40B4-BE49-F238E27FC236}">
                <a16:creationId xmlns:a16="http://schemas.microsoft.com/office/drawing/2014/main" id="{536BE929-473D-88D1-7397-74DF7E87D32B}"/>
              </a:ext>
            </a:extLst>
          </p:cNvPr>
          <p:cNvSpPr>
            <a:spLocks noGrp="1"/>
          </p:cNvSpPr>
          <p:nvPr>
            <p:ph type="title"/>
          </p:nvPr>
        </p:nvSpPr>
        <p:spPr>
          <a:xfrm>
            <a:off x="0" y="1"/>
            <a:ext cx="12192000" cy="479393"/>
          </a:xfrm>
        </p:spPr>
        <p:txBody>
          <a:bodyPr>
            <a:normAutofit fontScale="90000"/>
          </a:bodyPr>
          <a:lstStyle/>
          <a:p>
            <a:pPr algn="ctr"/>
            <a:r>
              <a:rPr lang="en-IE" dirty="0"/>
              <a:t>Two PCBs tested in synchronization</a:t>
            </a:r>
          </a:p>
        </p:txBody>
      </p:sp>
      <p:cxnSp>
        <p:nvCxnSpPr>
          <p:cNvPr id="7" name="Straight Arrow Connector 6">
            <a:extLst>
              <a:ext uri="{FF2B5EF4-FFF2-40B4-BE49-F238E27FC236}">
                <a16:creationId xmlns:a16="http://schemas.microsoft.com/office/drawing/2014/main" id="{48611DCA-2D2B-014E-19DB-1B1E7604233C}"/>
              </a:ext>
            </a:extLst>
          </p:cNvPr>
          <p:cNvCxnSpPr>
            <a:cxnSpLocks/>
          </p:cNvCxnSpPr>
          <p:nvPr/>
        </p:nvCxnSpPr>
        <p:spPr>
          <a:xfrm>
            <a:off x="1362075" y="5619750"/>
            <a:ext cx="200025" cy="31432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349243C-F991-9037-AC6B-06228461D03D}"/>
              </a:ext>
            </a:extLst>
          </p:cNvPr>
          <p:cNvCxnSpPr>
            <a:cxnSpLocks/>
          </p:cNvCxnSpPr>
          <p:nvPr/>
        </p:nvCxnSpPr>
        <p:spPr>
          <a:xfrm flipV="1">
            <a:off x="6179906" y="6428054"/>
            <a:ext cx="228600" cy="261937"/>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3979CF9B-61CE-303C-8CBA-B5276618633D}"/>
              </a:ext>
            </a:extLst>
          </p:cNvPr>
          <p:cNvSpPr/>
          <p:nvPr/>
        </p:nvSpPr>
        <p:spPr>
          <a:xfrm>
            <a:off x="4876800" y="3429000"/>
            <a:ext cx="1019175" cy="5509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Rectangle 3">
            <a:extLst>
              <a:ext uri="{FF2B5EF4-FFF2-40B4-BE49-F238E27FC236}">
                <a16:creationId xmlns:a16="http://schemas.microsoft.com/office/drawing/2014/main" id="{34E5EDBA-B622-7914-75F3-B7FA2F8912B8}"/>
              </a:ext>
            </a:extLst>
          </p:cNvPr>
          <p:cNvSpPr/>
          <p:nvPr/>
        </p:nvSpPr>
        <p:spPr>
          <a:xfrm>
            <a:off x="76200" y="3368510"/>
            <a:ext cx="1019175" cy="5509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E80C1F38-CCA0-76BA-6A49-B4F80A5FD032}"/>
              </a:ext>
            </a:extLst>
          </p:cNvPr>
          <p:cNvSpPr txBox="1"/>
          <p:nvPr/>
        </p:nvSpPr>
        <p:spPr>
          <a:xfrm>
            <a:off x="8858251" y="3320806"/>
            <a:ext cx="3333750" cy="2031325"/>
          </a:xfrm>
          <a:prstGeom prst="rect">
            <a:avLst/>
          </a:prstGeom>
          <a:noFill/>
          <a:ln w="38100">
            <a:solidFill>
              <a:srgbClr val="FF0000"/>
            </a:solidFill>
          </a:ln>
        </p:spPr>
        <p:txBody>
          <a:bodyPr wrap="square" rtlCol="0">
            <a:spAutoFit/>
          </a:bodyPr>
          <a:lstStyle/>
          <a:p>
            <a:r>
              <a:rPr lang="en-IE" dirty="0"/>
              <a:t>Do we need R calibration Offset (13.762mV -13.52046mV here),</a:t>
            </a:r>
          </a:p>
          <a:p>
            <a:r>
              <a:rPr lang="en-IE" dirty="0"/>
              <a:t>So R appears exactly the same for a common input?</a:t>
            </a:r>
          </a:p>
          <a:p>
            <a:endParaRPr lang="en-IE" dirty="0"/>
          </a:p>
          <a:p>
            <a:r>
              <a:rPr lang="en-IE" dirty="0"/>
              <a:t>It would appear similar to the </a:t>
            </a:r>
          </a:p>
          <a:p>
            <a:r>
              <a:rPr lang="en-IE" dirty="0"/>
              <a:t>Phase offset </a:t>
            </a:r>
            <a:r>
              <a:rPr lang="en-IE" b="1" dirty="0">
                <a:solidFill>
                  <a:srgbClr val="FFC000"/>
                </a:solidFill>
              </a:rPr>
              <a:t>BOX</a:t>
            </a:r>
          </a:p>
        </p:txBody>
      </p:sp>
      <p:sp>
        <p:nvSpPr>
          <p:cNvPr id="8" name="Rectangle 7">
            <a:extLst>
              <a:ext uri="{FF2B5EF4-FFF2-40B4-BE49-F238E27FC236}">
                <a16:creationId xmlns:a16="http://schemas.microsoft.com/office/drawing/2014/main" id="{EF32D0EF-A533-CB76-1042-AD52CEE8D12F}"/>
              </a:ext>
            </a:extLst>
          </p:cNvPr>
          <p:cNvSpPr/>
          <p:nvPr/>
        </p:nvSpPr>
        <p:spPr>
          <a:xfrm>
            <a:off x="7410450" y="4048125"/>
            <a:ext cx="1348913" cy="333375"/>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527202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D56D-3F00-1421-A65F-1B73D582B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4E91F-223A-132E-E6A2-EDF09C871170}"/>
              </a:ext>
            </a:extLst>
          </p:cNvPr>
          <p:cNvSpPr>
            <a:spLocks noGrp="1"/>
          </p:cNvSpPr>
          <p:nvPr>
            <p:ph type="title"/>
          </p:nvPr>
        </p:nvSpPr>
        <p:spPr>
          <a:xfrm>
            <a:off x="0" y="1"/>
            <a:ext cx="12192000" cy="479393"/>
          </a:xfrm>
        </p:spPr>
        <p:txBody>
          <a:bodyPr>
            <a:normAutofit fontScale="90000"/>
          </a:bodyPr>
          <a:lstStyle/>
          <a:p>
            <a:pPr algn="ctr"/>
            <a:r>
              <a:rPr lang="en-IE" dirty="0"/>
              <a:t>Two PCBs tested in synchronization</a:t>
            </a:r>
          </a:p>
        </p:txBody>
      </p:sp>
      <p:pic>
        <p:nvPicPr>
          <p:cNvPr id="4" name="Picture 3">
            <a:extLst>
              <a:ext uri="{FF2B5EF4-FFF2-40B4-BE49-F238E27FC236}">
                <a16:creationId xmlns:a16="http://schemas.microsoft.com/office/drawing/2014/main" id="{2AC95084-C83F-4F7F-E720-8CE0D59A0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 y="1190626"/>
            <a:ext cx="5105400" cy="3829050"/>
          </a:xfrm>
          <a:prstGeom prst="rect">
            <a:avLst/>
          </a:prstGeom>
        </p:spPr>
      </p:pic>
      <p:pic>
        <p:nvPicPr>
          <p:cNvPr id="8" name="Picture 7">
            <a:extLst>
              <a:ext uri="{FF2B5EF4-FFF2-40B4-BE49-F238E27FC236}">
                <a16:creationId xmlns:a16="http://schemas.microsoft.com/office/drawing/2014/main" id="{6FDD986F-5625-5C05-1397-D95A8B1B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300" y="1190626"/>
            <a:ext cx="5105399" cy="3829049"/>
          </a:xfrm>
          <a:prstGeom prst="rect">
            <a:avLst/>
          </a:prstGeom>
        </p:spPr>
      </p:pic>
      <p:sp>
        <p:nvSpPr>
          <p:cNvPr id="9" name="Rectangle: Rounded Corners 8">
            <a:extLst>
              <a:ext uri="{FF2B5EF4-FFF2-40B4-BE49-F238E27FC236}">
                <a16:creationId xmlns:a16="http://schemas.microsoft.com/office/drawing/2014/main" id="{78A00643-BEC4-73D7-F420-76091330A43B}"/>
              </a:ext>
            </a:extLst>
          </p:cNvPr>
          <p:cNvSpPr/>
          <p:nvPr/>
        </p:nvSpPr>
        <p:spPr>
          <a:xfrm>
            <a:off x="6123320" y="2235993"/>
            <a:ext cx="2134856" cy="470753"/>
          </a:xfrm>
          <a:prstGeom prst="roundRect">
            <a:avLst/>
          </a:prstGeom>
          <a:solidFill>
            <a:srgbClr val="FFC000"/>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main PCB sync out</a:t>
            </a:r>
          </a:p>
          <a:p>
            <a:pPr algn="ctr"/>
            <a:r>
              <a:rPr lang="en-IE" dirty="0">
                <a:solidFill>
                  <a:schemeClr val="tx1"/>
                </a:solidFill>
              </a:rPr>
              <a:t>drives aux PCB</a:t>
            </a:r>
          </a:p>
        </p:txBody>
      </p:sp>
      <p:sp>
        <p:nvSpPr>
          <p:cNvPr id="10" name="Rectangle: Rounded Corners 9">
            <a:extLst>
              <a:ext uri="{FF2B5EF4-FFF2-40B4-BE49-F238E27FC236}">
                <a16:creationId xmlns:a16="http://schemas.microsoft.com/office/drawing/2014/main" id="{72D5FA4B-EE08-FCB9-1D4C-91CF0FDB0DDC}"/>
              </a:ext>
            </a:extLst>
          </p:cNvPr>
          <p:cNvSpPr/>
          <p:nvPr/>
        </p:nvSpPr>
        <p:spPr>
          <a:xfrm>
            <a:off x="6123320" y="3512417"/>
            <a:ext cx="2134856" cy="479392"/>
          </a:xfrm>
          <a:prstGeom prst="roundRect">
            <a:avLst/>
          </a:prstGeom>
          <a:solidFill>
            <a:srgbClr val="00B0F0"/>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aux PCB sync out</a:t>
            </a:r>
          </a:p>
        </p:txBody>
      </p:sp>
      <p:sp>
        <p:nvSpPr>
          <p:cNvPr id="11" name="TextBox 10">
            <a:extLst>
              <a:ext uri="{FF2B5EF4-FFF2-40B4-BE49-F238E27FC236}">
                <a16:creationId xmlns:a16="http://schemas.microsoft.com/office/drawing/2014/main" id="{D4508DE5-7236-E753-DB0D-827F3FA7A680}"/>
              </a:ext>
            </a:extLst>
          </p:cNvPr>
          <p:cNvSpPr txBox="1"/>
          <p:nvPr/>
        </p:nvSpPr>
        <p:spPr>
          <a:xfrm>
            <a:off x="1460995" y="5431167"/>
            <a:ext cx="8123506" cy="923330"/>
          </a:xfrm>
          <a:prstGeom prst="rect">
            <a:avLst/>
          </a:prstGeom>
          <a:noFill/>
        </p:spPr>
        <p:txBody>
          <a:bodyPr wrap="none" rtlCol="0">
            <a:spAutoFit/>
          </a:bodyPr>
          <a:lstStyle/>
          <a:p>
            <a:pPr marL="285750" indent="-285750">
              <a:buFont typeface="Arial" panose="020B0604020202020204" pitchFamily="34" charset="0"/>
              <a:buChar char="•"/>
            </a:pPr>
            <a:r>
              <a:rPr lang="en-IE" dirty="0"/>
              <a:t>The 2 PCBs are synchronized</a:t>
            </a:r>
          </a:p>
          <a:p>
            <a:pPr marL="285750" indent="-285750">
              <a:buFont typeface="Arial" panose="020B0604020202020204" pitchFamily="34" charset="0"/>
              <a:buChar char="•"/>
            </a:pPr>
            <a:r>
              <a:rPr lang="en-IE" dirty="0"/>
              <a:t>The aux PCB interrupt (sampling) has 100ns delay</a:t>
            </a:r>
          </a:p>
          <a:p>
            <a:pPr marL="285750" indent="-285750">
              <a:buFont typeface="Arial" panose="020B0604020202020204" pitchFamily="34" charset="0"/>
              <a:buChar char="•"/>
            </a:pPr>
            <a:r>
              <a:rPr lang="en-IE" b="1" dirty="0"/>
              <a:t>The phase difference between the main and aux sampling is stable (100ns)</a:t>
            </a:r>
          </a:p>
        </p:txBody>
      </p:sp>
    </p:spTree>
    <p:extLst>
      <p:ext uri="{BB962C8B-B14F-4D97-AF65-F5344CB8AC3E}">
        <p14:creationId xmlns:p14="http://schemas.microsoft.com/office/powerpoint/2010/main" val="283172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a:t>2000nm setup</a:t>
            </a:r>
            <a:endParaRPr lang="en-IE" dirty="0"/>
          </a:p>
        </p:txBody>
      </p:sp>
      <p:sp>
        <p:nvSpPr>
          <p:cNvPr id="7" name="TextBox 6">
            <a:extLst>
              <a:ext uri="{FF2B5EF4-FFF2-40B4-BE49-F238E27FC236}">
                <a16:creationId xmlns:a16="http://schemas.microsoft.com/office/drawing/2014/main" id="{F8A68797-1813-A235-D2BF-8511781171BE}"/>
              </a:ext>
            </a:extLst>
          </p:cNvPr>
          <p:cNvSpPr txBox="1"/>
          <p:nvPr/>
        </p:nvSpPr>
        <p:spPr>
          <a:xfrm>
            <a:off x="651851" y="958612"/>
            <a:ext cx="11262510" cy="5016758"/>
          </a:xfrm>
          <a:prstGeom prst="rect">
            <a:avLst/>
          </a:prstGeom>
          <a:noFill/>
        </p:spPr>
        <p:txBody>
          <a:bodyPr wrap="square" rtlCol="0">
            <a:spAutoFit/>
          </a:bodyPr>
          <a:lstStyle/>
          <a:p>
            <a:pPr marL="285750" indent="-285750">
              <a:buFontTx/>
              <a:buChar char="-"/>
            </a:pPr>
            <a:r>
              <a:rPr lang="en-US" sz="2000" dirty="0"/>
              <a:t>Proposed to setup a photodiode experiment only with PCBs</a:t>
            </a:r>
          </a:p>
          <a:p>
            <a:pPr marL="742950" lvl="1" indent="-285750">
              <a:buFontTx/>
              <a:buChar char="-"/>
            </a:pPr>
            <a:r>
              <a:rPr lang="en-US" sz="2000" dirty="0"/>
              <a:t>This is our goal, but many little details can block the operation for …some time</a:t>
            </a:r>
          </a:p>
          <a:p>
            <a:pPr marL="742950" lvl="1" indent="-285750">
              <a:buFontTx/>
              <a:buChar char="-"/>
            </a:pPr>
            <a:endParaRPr lang="en-US" sz="2000" dirty="0"/>
          </a:p>
          <a:p>
            <a:pPr marL="285750" indent="-285750">
              <a:buFontTx/>
              <a:buChar char="-"/>
            </a:pPr>
            <a:r>
              <a:rPr lang="en-US" sz="2000" dirty="0"/>
              <a:t>Chinna proposal: </a:t>
            </a:r>
            <a:r>
              <a:rPr lang="en-US" sz="2000" b="1" dirty="0"/>
              <a:t>to use existing instrumentation and only PCB LIA (</a:t>
            </a:r>
            <a:r>
              <a:rPr lang="en-US" sz="2000" b="1" dirty="0" err="1"/>
              <a:t>StN</a:t>
            </a:r>
            <a:r>
              <a:rPr lang="en-US" sz="2000" b="1" dirty="0"/>
              <a:t>-LIA-MCU),</a:t>
            </a:r>
            <a:r>
              <a:rPr lang="en-US" sz="2000" dirty="0"/>
              <a:t> seems much better,  as a 1</a:t>
            </a:r>
            <a:r>
              <a:rPr lang="en-US" sz="2000" baseline="30000" dirty="0"/>
              <a:t>st</a:t>
            </a:r>
            <a:r>
              <a:rPr lang="en-US" sz="2000" dirty="0"/>
              <a:t> step</a:t>
            </a:r>
          </a:p>
          <a:p>
            <a:pPr marL="742950" lvl="1" indent="-285750">
              <a:buFontTx/>
              <a:buChar char="-"/>
            </a:pPr>
            <a:r>
              <a:rPr lang="en-US" sz="2000" dirty="0"/>
              <a:t>Then we can replace:</a:t>
            </a:r>
          </a:p>
          <a:p>
            <a:pPr marL="1200150" lvl="2" indent="-285750">
              <a:buFontTx/>
              <a:buChar char="-"/>
            </a:pPr>
            <a:r>
              <a:rPr lang="en-US" sz="2000" dirty="0"/>
              <a:t>TEC with PCB  (2</a:t>
            </a:r>
            <a:r>
              <a:rPr lang="en-US" sz="2000" baseline="30000" dirty="0"/>
              <a:t>nd</a:t>
            </a:r>
            <a:r>
              <a:rPr lang="en-US" sz="2000" dirty="0"/>
              <a:t> step)</a:t>
            </a:r>
          </a:p>
          <a:p>
            <a:pPr marL="1200150" lvl="2" indent="-285750">
              <a:buFontTx/>
              <a:buChar char="-"/>
            </a:pPr>
            <a:r>
              <a:rPr lang="en-US" sz="2000" dirty="0"/>
              <a:t>LDD with PCB (3d step)</a:t>
            </a:r>
          </a:p>
          <a:p>
            <a:pPr marL="1200150" lvl="2" indent="-285750">
              <a:buFontTx/>
              <a:buChar char="-"/>
            </a:pPr>
            <a:r>
              <a:rPr lang="en-US" sz="2000" dirty="0"/>
              <a:t>Generator with PCB (4d step)</a:t>
            </a:r>
          </a:p>
          <a:p>
            <a:pPr marL="1200150" lvl="2" indent="-285750">
              <a:buFontTx/>
              <a:buChar char="-"/>
            </a:pPr>
            <a:r>
              <a:rPr lang="en-US" sz="2000" dirty="0"/>
              <a:t>Add a microcontroller with LCD/buttons as experiment administrator (5</a:t>
            </a:r>
            <a:r>
              <a:rPr lang="en-US" sz="2000" baseline="30000" dirty="0"/>
              <a:t>th</a:t>
            </a:r>
            <a:r>
              <a:rPr lang="en-US" sz="2000" dirty="0"/>
              <a:t> step)</a:t>
            </a:r>
          </a:p>
          <a:p>
            <a:pPr marL="1200150" lvl="2" indent="-285750">
              <a:buFontTx/>
              <a:buChar char="-"/>
            </a:pPr>
            <a:r>
              <a:rPr lang="en-US" sz="2000" b="1" dirty="0"/>
              <a:t>Add A PC </a:t>
            </a:r>
            <a:r>
              <a:rPr lang="en-US" sz="2000" dirty="0"/>
              <a:t>or </a:t>
            </a:r>
            <a:r>
              <a:rPr lang="en-US" sz="2000" b="1" dirty="0"/>
              <a:t>R-Pi as experiment administrator </a:t>
            </a:r>
            <a:r>
              <a:rPr lang="en-US" sz="2000" dirty="0"/>
              <a:t>(6</a:t>
            </a:r>
            <a:r>
              <a:rPr lang="en-US" sz="2000" baseline="30000" dirty="0"/>
              <a:t>th</a:t>
            </a:r>
            <a:r>
              <a:rPr lang="en-US" sz="2000" dirty="0"/>
              <a:t> step)</a:t>
            </a:r>
          </a:p>
          <a:p>
            <a:pPr marL="1200150" lvl="2" indent="-285750">
              <a:buFontTx/>
              <a:buChar char="-"/>
            </a:pPr>
            <a:r>
              <a:rPr lang="en-US" sz="2000" dirty="0"/>
              <a:t>Evaluate Preamplifier performance</a:t>
            </a:r>
          </a:p>
          <a:p>
            <a:pPr marL="1200150" lvl="2" indent="-285750">
              <a:buFontTx/>
              <a:buChar char="-"/>
            </a:pPr>
            <a:r>
              <a:rPr lang="en-US" sz="2000" dirty="0"/>
              <a:t>Develop and evaluate, ultra low noise multi-output PSU</a:t>
            </a:r>
          </a:p>
          <a:p>
            <a:pPr marL="285750" indent="-285750">
              <a:buFontTx/>
              <a:buChar char="-"/>
            </a:pPr>
            <a:r>
              <a:rPr lang="en-US" sz="2000" dirty="0"/>
              <a:t>This is scalable and sustainable, can start now</a:t>
            </a:r>
          </a:p>
          <a:p>
            <a:pPr marL="285750" indent="-285750">
              <a:buFontTx/>
              <a:buChar char="-"/>
            </a:pPr>
            <a:r>
              <a:rPr lang="en-US" sz="2000" dirty="0"/>
              <a:t>2000nm LED and photodiode to be delivered in a couple of days</a:t>
            </a:r>
          </a:p>
          <a:p>
            <a:pPr marL="285750" indent="-285750">
              <a:buFontTx/>
              <a:buChar char="-"/>
            </a:pPr>
            <a:endParaRPr lang="en-IE" sz="2000" dirty="0"/>
          </a:p>
        </p:txBody>
      </p:sp>
    </p:spTree>
    <p:extLst>
      <p:ext uri="{BB962C8B-B14F-4D97-AF65-F5344CB8AC3E}">
        <p14:creationId xmlns:p14="http://schemas.microsoft.com/office/powerpoint/2010/main" val="3697076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F8EA0-CD02-474F-8A29-041A07777E70}"/>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E085CE85-5EC5-1329-E8F3-555625880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7706"/>
            <a:ext cx="10780776" cy="6737984"/>
          </a:xfrm>
          <a:prstGeom prst="rect">
            <a:avLst/>
          </a:prstGeom>
        </p:spPr>
      </p:pic>
      <p:sp>
        <p:nvSpPr>
          <p:cNvPr id="2" name="Title 1">
            <a:extLst>
              <a:ext uri="{FF2B5EF4-FFF2-40B4-BE49-F238E27FC236}">
                <a16:creationId xmlns:a16="http://schemas.microsoft.com/office/drawing/2014/main" id="{19915B23-15AB-909F-AF86-07B59B66C562}"/>
              </a:ext>
            </a:extLst>
          </p:cNvPr>
          <p:cNvSpPr>
            <a:spLocks noGrp="1"/>
          </p:cNvSpPr>
          <p:nvPr>
            <p:ph type="title"/>
          </p:nvPr>
        </p:nvSpPr>
        <p:spPr>
          <a:xfrm>
            <a:off x="0" y="1"/>
            <a:ext cx="7909560" cy="479393"/>
          </a:xfrm>
        </p:spPr>
        <p:txBody>
          <a:bodyPr>
            <a:normAutofit fontScale="90000"/>
          </a:bodyPr>
          <a:lstStyle/>
          <a:p>
            <a:pPr algn="ctr"/>
            <a:r>
              <a:rPr lang="en-IE" dirty="0"/>
              <a:t>WRONG SETUP</a:t>
            </a:r>
          </a:p>
        </p:txBody>
      </p:sp>
      <p:sp>
        <p:nvSpPr>
          <p:cNvPr id="10" name="TextBox 9">
            <a:extLst>
              <a:ext uri="{FF2B5EF4-FFF2-40B4-BE49-F238E27FC236}">
                <a16:creationId xmlns:a16="http://schemas.microsoft.com/office/drawing/2014/main" id="{657A36BB-CC8A-2AF5-8758-7EE691EC27C7}"/>
              </a:ext>
            </a:extLst>
          </p:cNvPr>
          <p:cNvSpPr txBox="1"/>
          <p:nvPr/>
        </p:nvSpPr>
        <p:spPr>
          <a:xfrm>
            <a:off x="7589520" y="139113"/>
            <a:ext cx="4700016" cy="6463308"/>
          </a:xfrm>
          <a:prstGeom prst="rect">
            <a:avLst/>
          </a:prstGeom>
          <a:noFill/>
        </p:spPr>
        <p:txBody>
          <a:bodyPr wrap="square" rtlCol="0">
            <a:spAutoFit/>
          </a:bodyPr>
          <a:lstStyle/>
          <a:p>
            <a:r>
              <a:rPr lang="en-IE" u="sng" dirty="0">
                <a:solidFill>
                  <a:srgbClr val="FFC000"/>
                </a:solidFill>
              </a:rPr>
              <a:t>SETUP as reported at 29 April 2025:</a:t>
            </a:r>
          </a:p>
          <a:p>
            <a:pPr marL="285750" indent="-285750">
              <a:buFont typeface="Arial" panose="020B0604020202020204" pitchFamily="34" charset="0"/>
              <a:buChar char="•"/>
            </a:pPr>
            <a:r>
              <a:rPr lang="en-IE" dirty="0">
                <a:solidFill>
                  <a:srgbClr val="FFC000"/>
                </a:solidFill>
              </a:rPr>
              <a:t>main (left)Board runs new firmware</a:t>
            </a:r>
          </a:p>
          <a:p>
            <a:pPr marL="285750" indent="-285750">
              <a:buFont typeface="Arial" panose="020B0604020202020204" pitchFamily="34" charset="0"/>
              <a:buChar char="•"/>
            </a:pPr>
            <a:r>
              <a:rPr lang="en-IE" dirty="0">
                <a:solidFill>
                  <a:srgbClr val="FFC000"/>
                </a:solidFill>
              </a:rPr>
              <a:t>aux board (right, aka upper) runs old Firmware</a:t>
            </a:r>
          </a:p>
          <a:p>
            <a:pPr marL="285750" indent="-285750">
              <a:buFont typeface="Arial" panose="020B0604020202020204" pitchFamily="34" charset="0"/>
              <a:buChar char="•"/>
            </a:pPr>
            <a:r>
              <a:rPr lang="en-IE" dirty="0">
                <a:solidFill>
                  <a:srgbClr val="FFC000"/>
                </a:solidFill>
              </a:rPr>
              <a:t>Running 2 instances of the OLD GUI</a:t>
            </a:r>
          </a:p>
          <a:p>
            <a:pPr marL="285750" indent="-285750">
              <a:buFont typeface="Arial" panose="020B0604020202020204" pitchFamily="34" charset="0"/>
              <a:buChar char="•"/>
            </a:pPr>
            <a:endParaRPr lang="en-IE" dirty="0">
              <a:solidFill>
                <a:srgbClr val="FFC000"/>
              </a:solidFill>
            </a:endParaRPr>
          </a:p>
          <a:p>
            <a:r>
              <a:rPr lang="en-IE" u="sng" dirty="0">
                <a:solidFill>
                  <a:srgbClr val="FFC000"/>
                </a:solidFill>
              </a:rPr>
              <a:t>The visible results</a:t>
            </a:r>
          </a:p>
          <a:p>
            <a:pPr marL="285750" indent="-285750">
              <a:buFont typeface="Arial" panose="020B0604020202020204" pitchFamily="34" charset="0"/>
              <a:buChar char="•"/>
            </a:pPr>
            <a:r>
              <a:rPr lang="en-IE" dirty="0">
                <a:solidFill>
                  <a:srgbClr val="FFC000"/>
                </a:solidFill>
              </a:rPr>
              <a:t> “Lock Failure” message</a:t>
            </a:r>
          </a:p>
          <a:p>
            <a:pPr marL="285750" indent="-285750">
              <a:buFont typeface="Arial" panose="020B0604020202020204" pitchFamily="34" charset="0"/>
              <a:buChar char="•"/>
            </a:pPr>
            <a:r>
              <a:rPr lang="en-IE" dirty="0">
                <a:solidFill>
                  <a:srgbClr val="FFC000"/>
                </a:solidFill>
              </a:rPr>
              <a:t>R, Theta on right board seems inconsistent with very low values</a:t>
            </a:r>
          </a:p>
          <a:p>
            <a:pPr marL="285750" indent="-285750">
              <a:buFont typeface="Arial" panose="020B0604020202020204" pitchFamily="34" charset="0"/>
              <a:buChar char="•"/>
            </a:pPr>
            <a:endParaRPr lang="en-IE" dirty="0">
              <a:solidFill>
                <a:srgbClr val="FFC000"/>
              </a:solidFill>
            </a:endParaRPr>
          </a:p>
          <a:p>
            <a:r>
              <a:rPr lang="en-IE" u="sng" dirty="0">
                <a:solidFill>
                  <a:srgbClr val="FFC000"/>
                </a:solidFill>
              </a:rPr>
              <a:t>Nikos notes:</a:t>
            </a:r>
          </a:p>
          <a:p>
            <a:pPr marL="285750" indent="-285750">
              <a:buFont typeface="Arial" panose="020B0604020202020204" pitchFamily="34" charset="0"/>
              <a:buChar char="•"/>
            </a:pPr>
            <a:r>
              <a:rPr lang="en-IE" dirty="0">
                <a:solidFill>
                  <a:srgbClr val="FFC000"/>
                </a:solidFill>
              </a:rPr>
              <a:t>The setup is obviously wrong!</a:t>
            </a:r>
          </a:p>
          <a:p>
            <a:pPr marL="285750" indent="-285750">
              <a:buFont typeface="Arial" panose="020B0604020202020204" pitchFamily="34" charset="0"/>
              <a:buChar char="•"/>
            </a:pPr>
            <a:r>
              <a:rPr lang="en-IE" dirty="0">
                <a:solidFill>
                  <a:srgbClr val="FFC000"/>
                </a:solidFill>
              </a:rPr>
              <a:t>Slide 20 (</a:t>
            </a:r>
            <a:r>
              <a:rPr lang="en-US" dirty="0" err="1">
                <a:solidFill>
                  <a:srgbClr val="FF0000"/>
                </a:solidFill>
              </a:rPr>
              <a:t>StN</a:t>
            </a:r>
            <a:r>
              <a:rPr lang="en-US" dirty="0">
                <a:solidFill>
                  <a:srgbClr val="FF0000"/>
                </a:solidFill>
              </a:rPr>
              <a:t>-LIA-E: Two Synchronized </a:t>
            </a:r>
            <a:r>
              <a:rPr lang="en-US" b="1" dirty="0">
                <a:solidFill>
                  <a:srgbClr val="FF0000"/>
                </a:solidFill>
              </a:rPr>
              <a:t>L</a:t>
            </a:r>
            <a:r>
              <a:rPr lang="en-US" dirty="0">
                <a:solidFill>
                  <a:srgbClr val="FF0000"/>
                </a:solidFill>
              </a:rPr>
              <a:t>ock </a:t>
            </a:r>
            <a:r>
              <a:rPr lang="en-US" b="1" dirty="0">
                <a:solidFill>
                  <a:srgbClr val="FF0000"/>
                </a:solidFill>
              </a:rPr>
              <a:t>I</a:t>
            </a:r>
            <a:r>
              <a:rPr lang="en-US" dirty="0">
                <a:solidFill>
                  <a:srgbClr val="FF0000"/>
                </a:solidFill>
              </a:rPr>
              <a:t>n </a:t>
            </a:r>
            <a:r>
              <a:rPr lang="en-US" b="1" dirty="0">
                <a:solidFill>
                  <a:srgbClr val="FF0000"/>
                </a:solidFill>
              </a:rPr>
              <a:t>A</a:t>
            </a:r>
            <a:r>
              <a:rPr lang="en-US" dirty="0">
                <a:solidFill>
                  <a:srgbClr val="FF0000"/>
                </a:solidFill>
              </a:rPr>
              <a:t>mplifiers</a:t>
            </a:r>
            <a:r>
              <a:rPr lang="en-IE" b="1" dirty="0">
                <a:solidFill>
                  <a:srgbClr val="FFC000"/>
                </a:solidFill>
              </a:rPr>
              <a:t>) thick RED ARROW </a:t>
            </a:r>
            <a:r>
              <a:rPr lang="en-IE" dirty="0">
                <a:solidFill>
                  <a:srgbClr val="FFC000"/>
                </a:solidFill>
              </a:rPr>
              <a:t>is not implemented with old firmware</a:t>
            </a:r>
          </a:p>
          <a:p>
            <a:pPr marL="742950" lvl="1" indent="-285750">
              <a:buFont typeface="Arial" panose="020B0604020202020204" pitchFamily="34" charset="0"/>
              <a:buChar char="•"/>
            </a:pPr>
            <a:r>
              <a:rPr lang="en-IE" dirty="0">
                <a:solidFill>
                  <a:srgbClr val="FFC000"/>
                </a:solidFill>
              </a:rPr>
              <a:t>The [right, upper] </a:t>
            </a:r>
            <a:r>
              <a:rPr lang="en-IE" b="1" dirty="0">
                <a:solidFill>
                  <a:srgbClr val="FF0000"/>
                </a:solidFill>
              </a:rPr>
              <a:t>aux</a:t>
            </a:r>
            <a:r>
              <a:rPr lang="en-IE" dirty="0">
                <a:solidFill>
                  <a:srgbClr val="FFC000"/>
                </a:solidFill>
              </a:rPr>
              <a:t> </a:t>
            </a:r>
            <a:r>
              <a:rPr lang="en-IE" b="1" dirty="0">
                <a:solidFill>
                  <a:srgbClr val="FF0000"/>
                </a:solidFill>
              </a:rPr>
              <a:t>board</a:t>
            </a:r>
            <a:r>
              <a:rPr lang="en-IE" dirty="0">
                <a:solidFill>
                  <a:srgbClr val="FFC000"/>
                </a:solidFill>
              </a:rPr>
              <a:t> is not synchronized, as per slides 20,21,27,28,29</a:t>
            </a: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p:txBody>
      </p:sp>
      <p:sp>
        <p:nvSpPr>
          <p:cNvPr id="11" name="TextBox 10">
            <a:extLst>
              <a:ext uri="{FF2B5EF4-FFF2-40B4-BE49-F238E27FC236}">
                <a16:creationId xmlns:a16="http://schemas.microsoft.com/office/drawing/2014/main" id="{17EBD854-BB3E-3CCD-E7EF-A8C4E7CEA313}"/>
              </a:ext>
            </a:extLst>
          </p:cNvPr>
          <p:cNvSpPr txBox="1"/>
          <p:nvPr/>
        </p:nvSpPr>
        <p:spPr>
          <a:xfrm>
            <a:off x="5833872" y="905256"/>
            <a:ext cx="1362456" cy="369332"/>
          </a:xfrm>
          <a:prstGeom prst="rect">
            <a:avLst/>
          </a:prstGeom>
          <a:noFill/>
        </p:spPr>
        <p:txBody>
          <a:bodyPr wrap="square" rtlCol="0">
            <a:spAutoFit/>
          </a:bodyPr>
          <a:lstStyle/>
          <a:p>
            <a:r>
              <a:rPr lang="en-IE" b="1" dirty="0">
                <a:solidFill>
                  <a:srgbClr val="FF0000"/>
                </a:solidFill>
              </a:rPr>
              <a:t>aux</a:t>
            </a:r>
            <a:r>
              <a:rPr lang="en-IE" dirty="0">
                <a:solidFill>
                  <a:srgbClr val="FFC000"/>
                </a:solidFill>
              </a:rPr>
              <a:t> </a:t>
            </a:r>
            <a:r>
              <a:rPr lang="en-IE" b="1" dirty="0">
                <a:solidFill>
                  <a:srgbClr val="FF0000"/>
                </a:solidFill>
              </a:rPr>
              <a:t>board</a:t>
            </a:r>
            <a:endParaRPr lang="en-IE" dirty="0">
              <a:solidFill>
                <a:srgbClr val="FFC000"/>
              </a:solidFill>
            </a:endParaRPr>
          </a:p>
        </p:txBody>
      </p:sp>
      <p:sp>
        <p:nvSpPr>
          <p:cNvPr id="15" name="TextBox 14">
            <a:extLst>
              <a:ext uri="{FF2B5EF4-FFF2-40B4-BE49-F238E27FC236}">
                <a16:creationId xmlns:a16="http://schemas.microsoft.com/office/drawing/2014/main" id="{9E38C535-F3B1-9EAB-D993-9E7A9606DAEF}"/>
              </a:ext>
            </a:extLst>
          </p:cNvPr>
          <p:cNvSpPr txBox="1"/>
          <p:nvPr/>
        </p:nvSpPr>
        <p:spPr>
          <a:xfrm>
            <a:off x="3930397" y="905256"/>
            <a:ext cx="1362456" cy="369332"/>
          </a:xfrm>
          <a:prstGeom prst="rect">
            <a:avLst/>
          </a:prstGeom>
          <a:noFill/>
        </p:spPr>
        <p:txBody>
          <a:bodyPr wrap="square" rtlCol="0">
            <a:spAutoFit/>
          </a:bodyPr>
          <a:lstStyle/>
          <a:p>
            <a:r>
              <a:rPr lang="en-IE" b="1" dirty="0">
                <a:solidFill>
                  <a:srgbClr val="FF0000"/>
                </a:solidFill>
              </a:rPr>
              <a:t>main board</a:t>
            </a:r>
            <a:endParaRPr lang="en-IE" dirty="0">
              <a:solidFill>
                <a:srgbClr val="FFC000"/>
              </a:solidFill>
            </a:endParaRPr>
          </a:p>
        </p:txBody>
      </p:sp>
      <p:cxnSp>
        <p:nvCxnSpPr>
          <p:cNvPr id="16" name="Straight Arrow Connector 15">
            <a:extLst>
              <a:ext uri="{FF2B5EF4-FFF2-40B4-BE49-F238E27FC236}">
                <a16:creationId xmlns:a16="http://schemas.microsoft.com/office/drawing/2014/main" id="{67371EFD-D792-381F-890E-30A7545EB028}"/>
              </a:ext>
            </a:extLst>
          </p:cNvPr>
          <p:cNvCxnSpPr>
            <a:cxnSpLocks/>
            <a:stCxn id="15" idx="3"/>
            <a:endCxn id="11" idx="1"/>
          </p:cNvCxnSpPr>
          <p:nvPr/>
        </p:nvCxnSpPr>
        <p:spPr>
          <a:xfrm>
            <a:off x="5292853" y="1089922"/>
            <a:ext cx="541019"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58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33ECB-B890-8558-47F3-62F701FA657E}"/>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A7ECAC3C-DD07-C91B-AB9D-E01ABC140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4" y="462839"/>
            <a:ext cx="9396670" cy="6336928"/>
          </a:xfrm>
          <a:prstGeom prst="rect">
            <a:avLst/>
          </a:prstGeom>
        </p:spPr>
      </p:pic>
      <p:sp>
        <p:nvSpPr>
          <p:cNvPr id="2" name="Title 1">
            <a:extLst>
              <a:ext uri="{FF2B5EF4-FFF2-40B4-BE49-F238E27FC236}">
                <a16:creationId xmlns:a16="http://schemas.microsoft.com/office/drawing/2014/main" id="{53056D78-C0D9-0F41-712E-429725E1521B}"/>
              </a:ext>
            </a:extLst>
          </p:cNvPr>
          <p:cNvSpPr>
            <a:spLocks noGrp="1"/>
          </p:cNvSpPr>
          <p:nvPr>
            <p:ph type="title"/>
          </p:nvPr>
        </p:nvSpPr>
        <p:spPr>
          <a:xfrm>
            <a:off x="88707" y="58233"/>
            <a:ext cx="7153341" cy="369332"/>
          </a:xfrm>
        </p:spPr>
        <p:txBody>
          <a:bodyPr>
            <a:normAutofit fontScale="90000"/>
          </a:bodyPr>
          <a:lstStyle/>
          <a:p>
            <a:pPr algn="ctr"/>
            <a:r>
              <a:rPr lang="en-IE" dirty="0"/>
              <a:t>new GUI (unconnected to boards)</a:t>
            </a:r>
          </a:p>
        </p:txBody>
      </p:sp>
      <p:sp>
        <p:nvSpPr>
          <p:cNvPr id="10" name="TextBox 9">
            <a:extLst>
              <a:ext uri="{FF2B5EF4-FFF2-40B4-BE49-F238E27FC236}">
                <a16:creationId xmlns:a16="http://schemas.microsoft.com/office/drawing/2014/main" id="{0521F12A-8905-F38B-E865-76FF6B87E9DC}"/>
              </a:ext>
            </a:extLst>
          </p:cNvPr>
          <p:cNvSpPr txBox="1"/>
          <p:nvPr/>
        </p:nvSpPr>
        <p:spPr>
          <a:xfrm>
            <a:off x="7589520" y="139113"/>
            <a:ext cx="4700016" cy="6463308"/>
          </a:xfrm>
          <a:prstGeom prst="rect">
            <a:avLst/>
          </a:prstGeom>
          <a:noFill/>
        </p:spPr>
        <p:txBody>
          <a:bodyPr wrap="square" rtlCol="0">
            <a:spAutoFit/>
          </a:bodyPr>
          <a:lstStyle/>
          <a:p>
            <a:r>
              <a:rPr lang="en-IE" u="sng" dirty="0">
                <a:solidFill>
                  <a:srgbClr val="FFC000"/>
                </a:solidFill>
              </a:rPr>
              <a:t>SETUP as reported at 29 April 2025:</a:t>
            </a:r>
          </a:p>
          <a:p>
            <a:pPr marL="285750" indent="-285750">
              <a:buFont typeface="Arial" panose="020B0604020202020204" pitchFamily="34" charset="0"/>
              <a:buChar char="•"/>
            </a:pPr>
            <a:r>
              <a:rPr lang="en-IE" dirty="0">
                <a:solidFill>
                  <a:srgbClr val="FFC000"/>
                </a:solidFill>
              </a:rPr>
              <a:t>main (left)Board runs new firmware</a:t>
            </a:r>
          </a:p>
          <a:p>
            <a:pPr marL="285750" indent="-285750">
              <a:buFont typeface="Arial" panose="020B0604020202020204" pitchFamily="34" charset="0"/>
              <a:buChar char="•"/>
            </a:pPr>
            <a:r>
              <a:rPr lang="en-IE" dirty="0">
                <a:solidFill>
                  <a:srgbClr val="FFC000"/>
                </a:solidFill>
              </a:rPr>
              <a:t>aux board (right, aka upper) runs old Firmware</a:t>
            </a:r>
          </a:p>
          <a:p>
            <a:pPr marL="285750" indent="-285750">
              <a:buFont typeface="Arial" panose="020B0604020202020204" pitchFamily="34" charset="0"/>
              <a:buChar char="•"/>
            </a:pPr>
            <a:r>
              <a:rPr lang="en-IE" dirty="0">
                <a:solidFill>
                  <a:srgbClr val="FFC000"/>
                </a:solidFill>
              </a:rPr>
              <a:t>Running 2 instances of the OLD GUI</a:t>
            </a:r>
          </a:p>
          <a:p>
            <a:pPr marL="285750" indent="-285750">
              <a:buFont typeface="Arial" panose="020B0604020202020204" pitchFamily="34" charset="0"/>
              <a:buChar char="•"/>
            </a:pPr>
            <a:endParaRPr lang="en-IE" dirty="0">
              <a:solidFill>
                <a:srgbClr val="FFC000"/>
              </a:solidFill>
            </a:endParaRPr>
          </a:p>
          <a:p>
            <a:r>
              <a:rPr lang="en-IE" u="sng" dirty="0">
                <a:solidFill>
                  <a:srgbClr val="FFC000"/>
                </a:solidFill>
              </a:rPr>
              <a:t>The visible results</a:t>
            </a:r>
          </a:p>
          <a:p>
            <a:pPr marL="285750" indent="-285750">
              <a:buFont typeface="Arial" panose="020B0604020202020204" pitchFamily="34" charset="0"/>
              <a:buChar char="•"/>
            </a:pPr>
            <a:r>
              <a:rPr lang="en-IE" dirty="0">
                <a:solidFill>
                  <a:srgbClr val="FFC000"/>
                </a:solidFill>
              </a:rPr>
              <a:t> “Lock Failure” message</a:t>
            </a:r>
          </a:p>
          <a:p>
            <a:pPr marL="285750" indent="-285750">
              <a:buFont typeface="Arial" panose="020B0604020202020204" pitchFamily="34" charset="0"/>
              <a:buChar char="•"/>
            </a:pPr>
            <a:r>
              <a:rPr lang="en-IE" dirty="0">
                <a:solidFill>
                  <a:srgbClr val="FFC000"/>
                </a:solidFill>
              </a:rPr>
              <a:t>R, Theta on right board seems inconsistent with very low values</a:t>
            </a:r>
          </a:p>
          <a:p>
            <a:pPr marL="285750" indent="-285750">
              <a:buFont typeface="Arial" panose="020B0604020202020204" pitchFamily="34" charset="0"/>
              <a:buChar char="•"/>
            </a:pPr>
            <a:endParaRPr lang="en-IE" dirty="0">
              <a:solidFill>
                <a:srgbClr val="FFC000"/>
              </a:solidFill>
            </a:endParaRPr>
          </a:p>
          <a:p>
            <a:r>
              <a:rPr lang="en-IE" u="sng" dirty="0">
                <a:solidFill>
                  <a:srgbClr val="FFC000"/>
                </a:solidFill>
              </a:rPr>
              <a:t>Nikos notes:</a:t>
            </a:r>
          </a:p>
          <a:p>
            <a:pPr marL="285750" indent="-285750">
              <a:buFont typeface="Arial" panose="020B0604020202020204" pitchFamily="34" charset="0"/>
              <a:buChar char="•"/>
            </a:pPr>
            <a:r>
              <a:rPr lang="en-IE" dirty="0">
                <a:solidFill>
                  <a:srgbClr val="FFC000"/>
                </a:solidFill>
              </a:rPr>
              <a:t>The setup is obviously wrong!</a:t>
            </a:r>
          </a:p>
          <a:p>
            <a:pPr marL="285750" indent="-285750">
              <a:buFont typeface="Arial" panose="020B0604020202020204" pitchFamily="34" charset="0"/>
              <a:buChar char="•"/>
            </a:pPr>
            <a:r>
              <a:rPr lang="en-IE" dirty="0">
                <a:solidFill>
                  <a:srgbClr val="FFC000"/>
                </a:solidFill>
              </a:rPr>
              <a:t>Slide 20 (</a:t>
            </a:r>
            <a:r>
              <a:rPr lang="en-US" dirty="0" err="1">
                <a:solidFill>
                  <a:srgbClr val="FF0000"/>
                </a:solidFill>
              </a:rPr>
              <a:t>StN</a:t>
            </a:r>
            <a:r>
              <a:rPr lang="en-US" dirty="0">
                <a:solidFill>
                  <a:srgbClr val="FF0000"/>
                </a:solidFill>
              </a:rPr>
              <a:t>-LIA-E: Two Synchronized </a:t>
            </a:r>
            <a:r>
              <a:rPr lang="en-US" b="1" dirty="0">
                <a:solidFill>
                  <a:srgbClr val="FF0000"/>
                </a:solidFill>
              </a:rPr>
              <a:t>L</a:t>
            </a:r>
            <a:r>
              <a:rPr lang="en-US" dirty="0">
                <a:solidFill>
                  <a:srgbClr val="FF0000"/>
                </a:solidFill>
              </a:rPr>
              <a:t>ock </a:t>
            </a:r>
            <a:r>
              <a:rPr lang="en-US" b="1" dirty="0">
                <a:solidFill>
                  <a:srgbClr val="FF0000"/>
                </a:solidFill>
              </a:rPr>
              <a:t>I</a:t>
            </a:r>
            <a:r>
              <a:rPr lang="en-US" dirty="0">
                <a:solidFill>
                  <a:srgbClr val="FF0000"/>
                </a:solidFill>
              </a:rPr>
              <a:t>n </a:t>
            </a:r>
            <a:r>
              <a:rPr lang="en-US" b="1" dirty="0">
                <a:solidFill>
                  <a:srgbClr val="FF0000"/>
                </a:solidFill>
              </a:rPr>
              <a:t>A</a:t>
            </a:r>
            <a:r>
              <a:rPr lang="en-US" dirty="0">
                <a:solidFill>
                  <a:srgbClr val="FF0000"/>
                </a:solidFill>
              </a:rPr>
              <a:t>mplifiers</a:t>
            </a:r>
            <a:r>
              <a:rPr lang="en-IE" b="1" dirty="0">
                <a:solidFill>
                  <a:srgbClr val="FFC000"/>
                </a:solidFill>
              </a:rPr>
              <a:t>) thick RED ARROW </a:t>
            </a:r>
            <a:r>
              <a:rPr lang="en-IE" dirty="0">
                <a:solidFill>
                  <a:srgbClr val="FFC000"/>
                </a:solidFill>
              </a:rPr>
              <a:t>is not implemented with old firmware</a:t>
            </a:r>
          </a:p>
          <a:p>
            <a:pPr marL="742950" lvl="1" indent="-285750">
              <a:buFont typeface="Arial" panose="020B0604020202020204" pitchFamily="34" charset="0"/>
              <a:buChar char="•"/>
            </a:pPr>
            <a:r>
              <a:rPr lang="en-IE" dirty="0">
                <a:solidFill>
                  <a:srgbClr val="FFC000"/>
                </a:solidFill>
              </a:rPr>
              <a:t>The [right, upper] </a:t>
            </a:r>
            <a:r>
              <a:rPr lang="en-IE" b="1" dirty="0">
                <a:solidFill>
                  <a:srgbClr val="FF0000"/>
                </a:solidFill>
              </a:rPr>
              <a:t>aux</a:t>
            </a:r>
            <a:r>
              <a:rPr lang="en-IE" dirty="0">
                <a:solidFill>
                  <a:srgbClr val="FFC000"/>
                </a:solidFill>
              </a:rPr>
              <a:t> </a:t>
            </a:r>
            <a:r>
              <a:rPr lang="en-IE" b="1" dirty="0">
                <a:solidFill>
                  <a:srgbClr val="FF0000"/>
                </a:solidFill>
              </a:rPr>
              <a:t>board</a:t>
            </a:r>
            <a:r>
              <a:rPr lang="en-IE" dirty="0">
                <a:solidFill>
                  <a:srgbClr val="FFC000"/>
                </a:solidFill>
              </a:rPr>
              <a:t> is not synchronized, as per slides 20,21,27,28,29</a:t>
            </a: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a:p>
            <a:pPr marL="285750" indent="-285750">
              <a:buFont typeface="Arial" panose="020B0604020202020204" pitchFamily="34" charset="0"/>
              <a:buChar char="•"/>
            </a:pPr>
            <a:endParaRPr lang="en-IE" dirty="0">
              <a:solidFill>
                <a:srgbClr val="FFC000"/>
              </a:solidFill>
            </a:endParaRPr>
          </a:p>
        </p:txBody>
      </p:sp>
      <p:sp>
        <p:nvSpPr>
          <p:cNvPr id="11" name="TextBox 10">
            <a:extLst>
              <a:ext uri="{FF2B5EF4-FFF2-40B4-BE49-F238E27FC236}">
                <a16:creationId xmlns:a16="http://schemas.microsoft.com/office/drawing/2014/main" id="{740ACAC6-8A9E-23A8-E243-85599C51727B}"/>
              </a:ext>
            </a:extLst>
          </p:cNvPr>
          <p:cNvSpPr txBox="1"/>
          <p:nvPr/>
        </p:nvSpPr>
        <p:spPr>
          <a:xfrm>
            <a:off x="5024628" y="2404872"/>
            <a:ext cx="1362456" cy="369332"/>
          </a:xfrm>
          <a:prstGeom prst="rect">
            <a:avLst/>
          </a:prstGeom>
          <a:noFill/>
        </p:spPr>
        <p:txBody>
          <a:bodyPr wrap="square" rtlCol="0">
            <a:spAutoFit/>
          </a:bodyPr>
          <a:lstStyle/>
          <a:p>
            <a:r>
              <a:rPr lang="en-IE" b="1" dirty="0">
                <a:solidFill>
                  <a:srgbClr val="FF0000"/>
                </a:solidFill>
              </a:rPr>
              <a:t>aux</a:t>
            </a:r>
            <a:r>
              <a:rPr lang="en-IE" dirty="0">
                <a:solidFill>
                  <a:srgbClr val="FFC000"/>
                </a:solidFill>
              </a:rPr>
              <a:t> </a:t>
            </a:r>
            <a:r>
              <a:rPr lang="en-IE" b="1" dirty="0">
                <a:solidFill>
                  <a:srgbClr val="FF0000"/>
                </a:solidFill>
              </a:rPr>
              <a:t>board</a:t>
            </a:r>
            <a:endParaRPr lang="en-IE" dirty="0">
              <a:solidFill>
                <a:srgbClr val="FFC000"/>
              </a:solidFill>
            </a:endParaRPr>
          </a:p>
        </p:txBody>
      </p:sp>
      <p:sp>
        <p:nvSpPr>
          <p:cNvPr id="15" name="TextBox 14">
            <a:extLst>
              <a:ext uri="{FF2B5EF4-FFF2-40B4-BE49-F238E27FC236}">
                <a16:creationId xmlns:a16="http://schemas.microsoft.com/office/drawing/2014/main" id="{CEA08DEE-D3B3-0BA7-E4A2-BD99AFB534C8}"/>
              </a:ext>
            </a:extLst>
          </p:cNvPr>
          <p:cNvSpPr txBox="1"/>
          <p:nvPr/>
        </p:nvSpPr>
        <p:spPr>
          <a:xfrm>
            <a:off x="3121153" y="2404872"/>
            <a:ext cx="1362456" cy="369332"/>
          </a:xfrm>
          <a:prstGeom prst="rect">
            <a:avLst/>
          </a:prstGeom>
          <a:noFill/>
        </p:spPr>
        <p:txBody>
          <a:bodyPr wrap="square" rtlCol="0">
            <a:spAutoFit/>
          </a:bodyPr>
          <a:lstStyle/>
          <a:p>
            <a:r>
              <a:rPr lang="en-IE" b="1" dirty="0">
                <a:solidFill>
                  <a:srgbClr val="FF0000"/>
                </a:solidFill>
              </a:rPr>
              <a:t>main board</a:t>
            </a:r>
            <a:endParaRPr lang="en-IE" dirty="0">
              <a:solidFill>
                <a:srgbClr val="FFC000"/>
              </a:solidFill>
            </a:endParaRPr>
          </a:p>
        </p:txBody>
      </p:sp>
      <p:cxnSp>
        <p:nvCxnSpPr>
          <p:cNvPr id="16" name="Straight Arrow Connector 15">
            <a:extLst>
              <a:ext uri="{FF2B5EF4-FFF2-40B4-BE49-F238E27FC236}">
                <a16:creationId xmlns:a16="http://schemas.microsoft.com/office/drawing/2014/main" id="{A0B94998-4E55-6CFD-144B-A46654141B99}"/>
              </a:ext>
            </a:extLst>
          </p:cNvPr>
          <p:cNvCxnSpPr>
            <a:cxnSpLocks/>
            <a:stCxn id="15" idx="3"/>
            <a:endCxn id="11" idx="1"/>
          </p:cNvCxnSpPr>
          <p:nvPr/>
        </p:nvCxnSpPr>
        <p:spPr>
          <a:xfrm>
            <a:off x="4483609" y="2589538"/>
            <a:ext cx="541019"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007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6E63C-484E-EA13-31A3-E068F18DB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66B25-1A22-CAF7-83D9-858DBB026927}"/>
              </a:ext>
            </a:extLst>
          </p:cNvPr>
          <p:cNvSpPr>
            <a:spLocks noGrp="1"/>
          </p:cNvSpPr>
          <p:nvPr>
            <p:ph type="title"/>
          </p:nvPr>
        </p:nvSpPr>
        <p:spPr>
          <a:xfrm>
            <a:off x="0" y="1"/>
            <a:ext cx="12192000" cy="479393"/>
          </a:xfrm>
        </p:spPr>
        <p:txBody>
          <a:bodyPr>
            <a:normAutofit fontScale="90000"/>
          </a:bodyPr>
          <a:lstStyle/>
          <a:p>
            <a:pPr algn="ctr"/>
            <a:r>
              <a:rPr lang="en-IE" dirty="0"/>
              <a:t>OPT101 SETUP</a:t>
            </a:r>
          </a:p>
        </p:txBody>
      </p:sp>
      <p:pic>
        <p:nvPicPr>
          <p:cNvPr id="5" name="Picture 4" descr="Several small circuit boards with wires&#10;&#10;AI-generated content may be incorrect.">
            <a:extLst>
              <a:ext uri="{FF2B5EF4-FFF2-40B4-BE49-F238E27FC236}">
                <a16:creationId xmlns:a16="http://schemas.microsoft.com/office/drawing/2014/main" id="{2B0A2716-384C-956D-7485-817326BE0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562"/>
            <a:ext cx="8941308" cy="5960872"/>
          </a:xfrm>
          <a:prstGeom prst="rect">
            <a:avLst/>
          </a:prstGeom>
        </p:spPr>
      </p:pic>
      <p:sp>
        <p:nvSpPr>
          <p:cNvPr id="6" name="Rectangle 5">
            <a:extLst>
              <a:ext uri="{FF2B5EF4-FFF2-40B4-BE49-F238E27FC236}">
                <a16:creationId xmlns:a16="http://schemas.microsoft.com/office/drawing/2014/main" id="{8AC12A84-F2DC-7C2A-05F3-D53964B17217}"/>
              </a:ext>
            </a:extLst>
          </p:cNvPr>
          <p:cNvSpPr/>
          <p:nvPr/>
        </p:nvSpPr>
        <p:spPr>
          <a:xfrm>
            <a:off x="5184648" y="4206240"/>
            <a:ext cx="2011680" cy="15453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6080EB49-32CA-25B0-D890-D3D57AD12323}"/>
              </a:ext>
            </a:extLst>
          </p:cNvPr>
          <p:cNvSpPr/>
          <p:nvPr/>
        </p:nvSpPr>
        <p:spPr>
          <a:xfrm>
            <a:off x="7513320" y="4206240"/>
            <a:ext cx="2011680" cy="15453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TextBox 11">
            <a:extLst>
              <a:ext uri="{FF2B5EF4-FFF2-40B4-BE49-F238E27FC236}">
                <a16:creationId xmlns:a16="http://schemas.microsoft.com/office/drawing/2014/main" id="{2129993E-FF31-BFA3-1099-D2A9542FF362}"/>
              </a:ext>
            </a:extLst>
          </p:cNvPr>
          <p:cNvSpPr txBox="1"/>
          <p:nvPr/>
        </p:nvSpPr>
        <p:spPr>
          <a:xfrm>
            <a:off x="9326880" y="1581912"/>
            <a:ext cx="2072362" cy="923330"/>
          </a:xfrm>
          <a:prstGeom prst="rect">
            <a:avLst/>
          </a:prstGeom>
          <a:noFill/>
        </p:spPr>
        <p:txBody>
          <a:bodyPr wrap="none" rtlCol="0">
            <a:spAutoFit/>
          </a:bodyPr>
          <a:lstStyle/>
          <a:p>
            <a:r>
              <a:rPr lang="en-IE" dirty="0"/>
              <a:t>Expand with</a:t>
            </a:r>
          </a:p>
          <a:p>
            <a:pPr marL="285750" indent="-285750">
              <a:buFont typeface="Arial" panose="020B0604020202020204" pitchFamily="34" charset="0"/>
              <a:buChar char="•"/>
            </a:pPr>
            <a:r>
              <a:rPr lang="en-IE" dirty="0"/>
              <a:t>2</a:t>
            </a:r>
            <a:r>
              <a:rPr lang="en-IE" baseline="30000" dirty="0"/>
              <a:t>nd</a:t>
            </a:r>
            <a:r>
              <a:rPr lang="en-IE" dirty="0"/>
              <a:t> OPT101 PCB</a:t>
            </a:r>
          </a:p>
          <a:p>
            <a:pPr marL="285750" indent="-285750">
              <a:buFont typeface="Arial" panose="020B0604020202020204" pitchFamily="34" charset="0"/>
              <a:buChar char="•"/>
            </a:pPr>
            <a:r>
              <a:rPr lang="en-IE" dirty="0"/>
              <a:t>2</a:t>
            </a:r>
            <a:r>
              <a:rPr lang="en-IE" baseline="30000" dirty="0"/>
              <a:t>nd</a:t>
            </a:r>
            <a:r>
              <a:rPr lang="en-IE" dirty="0"/>
              <a:t> LED </a:t>
            </a:r>
            <a:r>
              <a:rPr lang="en-IE" b="1" dirty="0">
                <a:solidFill>
                  <a:srgbClr val="FF0000"/>
                </a:solidFill>
              </a:rPr>
              <a:t>???</a:t>
            </a:r>
          </a:p>
        </p:txBody>
      </p:sp>
      <p:sp>
        <p:nvSpPr>
          <p:cNvPr id="13" name="Rectangle 12">
            <a:extLst>
              <a:ext uri="{FF2B5EF4-FFF2-40B4-BE49-F238E27FC236}">
                <a16:creationId xmlns:a16="http://schemas.microsoft.com/office/drawing/2014/main" id="{F94E05C6-79A5-C9DE-5EDF-73508A845230}"/>
              </a:ext>
            </a:extLst>
          </p:cNvPr>
          <p:cNvSpPr/>
          <p:nvPr/>
        </p:nvSpPr>
        <p:spPr>
          <a:xfrm>
            <a:off x="557784" y="4206240"/>
            <a:ext cx="1088136" cy="94183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13">
            <a:extLst>
              <a:ext uri="{FF2B5EF4-FFF2-40B4-BE49-F238E27FC236}">
                <a16:creationId xmlns:a16="http://schemas.microsoft.com/office/drawing/2014/main" id="{99AD8C4E-04D9-FF55-D294-D08A57CB064A}"/>
              </a:ext>
            </a:extLst>
          </p:cNvPr>
          <p:cNvSpPr/>
          <p:nvPr/>
        </p:nvSpPr>
        <p:spPr>
          <a:xfrm>
            <a:off x="557784" y="5510784"/>
            <a:ext cx="1088136" cy="94183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8897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0E35A-7B24-02B3-4CDD-AC61001C1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A6F17-8729-1335-F41F-6843ED86C1F4}"/>
              </a:ext>
            </a:extLst>
          </p:cNvPr>
          <p:cNvSpPr>
            <a:spLocks noGrp="1"/>
          </p:cNvSpPr>
          <p:nvPr>
            <p:ph type="title"/>
          </p:nvPr>
        </p:nvSpPr>
        <p:spPr>
          <a:xfrm>
            <a:off x="0" y="1"/>
            <a:ext cx="12192000" cy="479393"/>
          </a:xfrm>
        </p:spPr>
        <p:txBody>
          <a:bodyPr>
            <a:normAutofit fontScale="90000"/>
          </a:bodyPr>
          <a:lstStyle/>
          <a:p>
            <a:pPr algn="ctr"/>
            <a:r>
              <a:rPr lang="en-IE" dirty="0"/>
              <a:t>QUESTIONS</a:t>
            </a:r>
          </a:p>
        </p:txBody>
      </p:sp>
    </p:spTree>
    <p:extLst>
      <p:ext uri="{BB962C8B-B14F-4D97-AF65-F5344CB8AC3E}">
        <p14:creationId xmlns:p14="http://schemas.microsoft.com/office/powerpoint/2010/main" val="3984320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err="1"/>
              <a:t>StN</a:t>
            </a:r>
            <a:r>
              <a:rPr lang="en-US" dirty="0"/>
              <a:t>-LIA-MCU</a:t>
            </a:r>
            <a:endParaRPr lang="en-IE" dirty="0"/>
          </a:p>
        </p:txBody>
      </p:sp>
      <p:pic>
        <p:nvPicPr>
          <p:cNvPr id="4" name="Picture 3">
            <a:extLst>
              <a:ext uri="{FF2B5EF4-FFF2-40B4-BE49-F238E27FC236}">
                <a16:creationId xmlns:a16="http://schemas.microsoft.com/office/drawing/2014/main" id="{79C7CC44-0A92-4BC4-62E7-B1955F66BAD3}"/>
              </a:ext>
            </a:extLst>
          </p:cNvPr>
          <p:cNvPicPr>
            <a:picLocks noChangeAspect="1"/>
          </p:cNvPicPr>
          <p:nvPr/>
        </p:nvPicPr>
        <p:blipFill>
          <a:blip r:embed="rId2"/>
          <a:stretch>
            <a:fillRect/>
          </a:stretch>
        </p:blipFill>
        <p:spPr>
          <a:xfrm rot="5400000">
            <a:off x="669341" y="1358284"/>
            <a:ext cx="4797034" cy="3623292"/>
          </a:xfrm>
          <a:prstGeom prst="rect">
            <a:avLst/>
          </a:prstGeom>
        </p:spPr>
      </p:pic>
      <p:pic>
        <p:nvPicPr>
          <p:cNvPr id="6" name="Picture 5">
            <a:extLst>
              <a:ext uri="{FF2B5EF4-FFF2-40B4-BE49-F238E27FC236}">
                <a16:creationId xmlns:a16="http://schemas.microsoft.com/office/drawing/2014/main" id="{2F9A9469-685B-9F4B-F447-DE331E14DEA5}"/>
              </a:ext>
            </a:extLst>
          </p:cNvPr>
          <p:cNvPicPr>
            <a:picLocks noChangeAspect="1"/>
          </p:cNvPicPr>
          <p:nvPr/>
        </p:nvPicPr>
        <p:blipFill>
          <a:blip r:embed="rId3"/>
          <a:stretch>
            <a:fillRect/>
          </a:stretch>
        </p:blipFill>
        <p:spPr>
          <a:xfrm rot="5400000">
            <a:off x="6454737" y="1350578"/>
            <a:ext cx="4872495" cy="3719745"/>
          </a:xfrm>
          <a:prstGeom prst="rect">
            <a:avLst/>
          </a:prstGeom>
        </p:spPr>
      </p:pic>
      <p:sp>
        <p:nvSpPr>
          <p:cNvPr id="8" name="TextBox 7">
            <a:extLst>
              <a:ext uri="{FF2B5EF4-FFF2-40B4-BE49-F238E27FC236}">
                <a16:creationId xmlns:a16="http://schemas.microsoft.com/office/drawing/2014/main" id="{136DD361-69E9-EB8D-B307-D65C3F51B574}"/>
              </a:ext>
            </a:extLst>
          </p:cNvPr>
          <p:cNvSpPr txBox="1"/>
          <p:nvPr/>
        </p:nvSpPr>
        <p:spPr>
          <a:xfrm>
            <a:off x="1033871" y="5730091"/>
            <a:ext cx="4234108" cy="1200329"/>
          </a:xfrm>
          <a:prstGeom prst="rect">
            <a:avLst/>
          </a:prstGeom>
          <a:noFill/>
        </p:spPr>
        <p:txBody>
          <a:bodyPr wrap="none" rtlCol="0">
            <a:spAutoFit/>
          </a:bodyPr>
          <a:lstStyle/>
          <a:p>
            <a:pPr marL="285750" indent="-285750">
              <a:buFontTx/>
              <a:buChar char="-"/>
            </a:pPr>
            <a:r>
              <a:rPr lang="en-US" dirty="0"/>
              <a:t>V1 ongoing testing, works as expected</a:t>
            </a:r>
          </a:p>
          <a:p>
            <a:pPr marL="285750" indent="-285750">
              <a:buFontTx/>
              <a:buChar char="-"/>
            </a:pPr>
            <a:r>
              <a:rPr lang="en-US" dirty="0"/>
              <a:t>A 2</a:t>
            </a:r>
            <a:r>
              <a:rPr lang="en-US" baseline="30000" dirty="0"/>
              <a:t>nd</a:t>
            </a:r>
            <a:r>
              <a:rPr lang="en-US" dirty="0"/>
              <a:t> PCB to be assembled</a:t>
            </a:r>
          </a:p>
          <a:p>
            <a:pPr marL="285750" indent="-285750">
              <a:buFontTx/>
              <a:buChar char="-"/>
            </a:pPr>
            <a:r>
              <a:rPr lang="en-US" dirty="0"/>
              <a:t>Most probably the 3d PCB will be V2</a:t>
            </a:r>
          </a:p>
          <a:p>
            <a:pPr marL="285750" indent="-285750">
              <a:buFontTx/>
              <a:buChar char="-"/>
            </a:pPr>
            <a:endParaRPr lang="en-IE" dirty="0"/>
          </a:p>
        </p:txBody>
      </p:sp>
      <p:sp>
        <p:nvSpPr>
          <p:cNvPr id="9" name="TextBox 8">
            <a:extLst>
              <a:ext uri="{FF2B5EF4-FFF2-40B4-BE49-F238E27FC236}">
                <a16:creationId xmlns:a16="http://schemas.microsoft.com/office/drawing/2014/main" id="{7567FAB3-6141-CC74-336A-28AFB4AD131E}"/>
              </a:ext>
            </a:extLst>
          </p:cNvPr>
          <p:cNvSpPr txBox="1"/>
          <p:nvPr/>
        </p:nvSpPr>
        <p:spPr>
          <a:xfrm>
            <a:off x="6096000" y="5730091"/>
            <a:ext cx="6166175" cy="923330"/>
          </a:xfrm>
          <a:prstGeom prst="rect">
            <a:avLst/>
          </a:prstGeom>
          <a:noFill/>
        </p:spPr>
        <p:txBody>
          <a:bodyPr wrap="none" rtlCol="0">
            <a:spAutoFit/>
          </a:bodyPr>
          <a:lstStyle/>
          <a:p>
            <a:r>
              <a:rPr lang="en-US" dirty="0"/>
              <a:t>V2: Fixed PCB bugs, removed expensive connectors,</a:t>
            </a:r>
          </a:p>
          <a:p>
            <a:r>
              <a:rPr lang="en-US" dirty="0"/>
              <a:t>Easier to use screw terminals, local SD-Card, lower cost</a:t>
            </a:r>
          </a:p>
          <a:p>
            <a:r>
              <a:rPr lang="en-US" dirty="0"/>
              <a:t>2 layers PCB faster to be delivered from manufacturer, clean </a:t>
            </a:r>
          </a:p>
        </p:txBody>
      </p:sp>
    </p:spTree>
    <p:extLst>
      <p:ext uri="{BB962C8B-B14F-4D97-AF65-F5344CB8AC3E}">
        <p14:creationId xmlns:p14="http://schemas.microsoft.com/office/powerpoint/2010/main" val="421337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33EF-F962-7E52-BFCE-BA734D5BA3BC}"/>
              </a:ext>
            </a:extLst>
          </p:cNvPr>
          <p:cNvSpPr>
            <a:spLocks noGrp="1"/>
          </p:cNvSpPr>
          <p:nvPr>
            <p:ph type="title"/>
          </p:nvPr>
        </p:nvSpPr>
        <p:spPr>
          <a:xfrm>
            <a:off x="0" y="1"/>
            <a:ext cx="12192000" cy="479393"/>
          </a:xfrm>
        </p:spPr>
        <p:txBody>
          <a:bodyPr>
            <a:normAutofit fontScale="90000"/>
          </a:bodyPr>
          <a:lstStyle/>
          <a:p>
            <a:pPr algn="ctr"/>
            <a:r>
              <a:rPr lang="en-US" dirty="0"/>
              <a:t>Plan to assess LIA performance</a:t>
            </a:r>
            <a:endParaRPr lang="en-IE" dirty="0"/>
          </a:p>
        </p:txBody>
      </p:sp>
      <p:sp>
        <p:nvSpPr>
          <p:cNvPr id="3" name="TextBox 2">
            <a:extLst>
              <a:ext uri="{FF2B5EF4-FFF2-40B4-BE49-F238E27FC236}">
                <a16:creationId xmlns:a16="http://schemas.microsoft.com/office/drawing/2014/main" id="{DEB3A38E-6E45-E8BA-3913-55FF6AECBBAA}"/>
              </a:ext>
            </a:extLst>
          </p:cNvPr>
          <p:cNvSpPr txBox="1"/>
          <p:nvPr/>
        </p:nvSpPr>
        <p:spPr>
          <a:xfrm>
            <a:off x="408374" y="1935331"/>
            <a:ext cx="11141476" cy="3170099"/>
          </a:xfrm>
          <a:prstGeom prst="rect">
            <a:avLst/>
          </a:prstGeom>
          <a:noFill/>
        </p:spPr>
        <p:txBody>
          <a:bodyPr wrap="square" rtlCol="0">
            <a:spAutoFit/>
          </a:bodyPr>
          <a:lstStyle/>
          <a:p>
            <a:pPr marL="285750" indent="-285750">
              <a:buFontTx/>
              <a:buChar char="-"/>
            </a:pPr>
            <a:r>
              <a:rPr lang="en-US" sz="2000" dirty="0"/>
              <a:t>Started with evaluating Standard Deviation [</a:t>
            </a:r>
            <a:r>
              <a:rPr lang="el-GR" sz="2000" dirty="0"/>
              <a:t>σ</a:t>
            </a:r>
            <a:r>
              <a:rPr lang="en-US" sz="2000" dirty="0"/>
              <a:t>]</a:t>
            </a:r>
            <a:r>
              <a:rPr lang="el-GR" sz="2000" dirty="0"/>
              <a:t> </a:t>
            </a:r>
            <a:r>
              <a:rPr lang="en-US" sz="2000" dirty="0"/>
              <a:t>of the R component DC output of commercial LIA</a:t>
            </a:r>
          </a:p>
          <a:p>
            <a:pPr marL="742950" lvl="1" indent="-285750">
              <a:buFontTx/>
              <a:buChar char="-"/>
            </a:pPr>
            <a:r>
              <a:rPr lang="en-US" sz="2000" dirty="0"/>
              <a:t>Already have results for 3 COTS LIA</a:t>
            </a:r>
          </a:p>
          <a:p>
            <a:pPr marL="742950" lvl="1" indent="-285750">
              <a:buFontTx/>
              <a:buChar char="-"/>
            </a:pPr>
            <a:endParaRPr lang="en-US" sz="2000" dirty="0"/>
          </a:p>
          <a:p>
            <a:pPr marL="285750" indent="-285750">
              <a:buFontTx/>
              <a:buChar char="-"/>
            </a:pPr>
            <a:r>
              <a:rPr lang="en-US" sz="2000" b="1" dirty="0"/>
              <a:t>Propose to expand our evaluation scope with a basic setup for a QTF characterization</a:t>
            </a:r>
          </a:p>
          <a:p>
            <a:pPr marL="742950" lvl="1" indent="-285750">
              <a:buFontTx/>
              <a:buChar char="-"/>
            </a:pPr>
            <a:r>
              <a:rPr lang="en-US" sz="2000" dirty="0"/>
              <a:t>Real problem</a:t>
            </a:r>
          </a:p>
          <a:p>
            <a:pPr marL="742950" lvl="1" indent="-285750">
              <a:buFontTx/>
              <a:buChar char="-"/>
            </a:pPr>
            <a:r>
              <a:rPr lang="en-US" sz="2000" dirty="0"/>
              <a:t>Experience on the setup</a:t>
            </a:r>
          </a:p>
          <a:p>
            <a:pPr marL="742950" lvl="1" indent="-285750">
              <a:buFontTx/>
              <a:buChar char="-"/>
            </a:pPr>
            <a:r>
              <a:rPr lang="en-US" sz="2000" dirty="0"/>
              <a:t>No need for expensive laser or optics</a:t>
            </a:r>
          </a:p>
          <a:p>
            <a:pPr marL="742950" lvl="1" indent="-285750">
              <a:buFontTx/>
              <a:buChar char="-"/>
            </a:pPr>
            <a:r>
              <a:rPr lang="en-US" sz="2000" dirty="0"/>
              <a:t>Can work with 0.5 euro 32.768 RTC crystals</a:t>
            </a:r>
          </a:p>
          <a:p>
            <a:pPr marL="742950" lvl="1" indent="-285750">
              <a:buFontTx/>
              <a:buChar char="-"/>
            </a:pPr>
            <a:r>
              <a:rPr lang="en-US" sz="2000" dirty="0"/>
              <a:t>No need for Preamplifiers</a:t>
            </a:r>
          </a:p>
          <a:p>
            <a:pPr marL="742950" lvl="1" indent="-285750">
              <a:buFontTx/>
              <a:buChar char="-"/>
            </a:pPr>
            <a:r>
              <a:rPr lang="en-US" sz="2000" dirty="0"/>
              <a:t>Can compare with Bari electronics</a:t>
            </a:r>
          </a:p>
        </p:txBody>
      </p:sp>
    </p:spTree>
    <p:extLst>
      <p:ext uri="{BB962C8B-B14F-4D97-AF65-F5344CB8AC3E}">
        <p14:creationId xmlns:p14="http://schemas.microsoft.com/office/powerpoint/2010/main" val="3242256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9934A-40A4-BE14-7D7C-EFF3914B7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41D0A-AFCF-984D-2580-18205E155113}"/>
              </a:ext>
            </a:extLst>
          </p:cNvPr>
          <p:cNvSpPr>
            <a:spLocks noGrp="1"/>
          </p:cNvSpPr>
          <p:nvPr>
            <p:ph type="title"/>
          </p:nvPr>
        </p:nvSpPr>
        <p:spPr>
          <a:xfrm>
            <a:off x="0" y="1"/>
            <a:ext cx="12192000" cy="479393"/>
          </a:xfrm>
        </p:spPr>
        <p:txBody>
          <a:bodyPr>
            <a:normAutofit fontScale="90000"/>
          </a:bodyPr>
          <a:lstStyle/>
          <a:p>
            <a:pPr algn="ctr"/>
            <a:r>
              <a:rPr lang="en-US" dirty="0"/>
              <a:t>KNOWN ISSUES</a:t>
            </a:r>
            <a:endParaRPr lang="en-IE" dirty="0"/>
          </a:p>
        </p:txBody>
      </p:sp>
      <p:sp>
        <p:nvSpPr>
          <p:cNvPr id="3" name="TextBox 2">
            <a:extLst>
              <a:ext uri="{FF2B5EF4-FFF2-40B4-BE49-F238E27FC236}">
                <a16:creationId xmlns:a16="http://schemas.microsoft.com/office/drawing/2014/main" id="{23369794-E000-BF3C-267F-ED07E68FB5E6}"/>
              </a:ext>
            </a:extLst>
          </p:cNvPr>
          <p:cNvSpPr txBox="1"/>
          <p:nvPr/>
        </p:nvSpPr>
        <p:spPr>
          <a:xfrm>
            <a:off x="1545336" y="1764792"/>
            <a:ext cx="10460736" cy="3416320"/>
          </a:xfrm>
          <a:prstGeom prst="rect">
            <a:avLst/>
          </a:prstGeom>
          <a:noFill/>
        </p:spPr>
        <p:txBody>
          <a:bodyPr wrap="square" rtlCol="0">
            <a:spAutoFit/>
          </a:bodyPr>
          <a:lstStyle/>
          <a:p>
            <a:r>
              <a:rPr lang="en-IE" dirty="0"/>
              <a:t>HW and FW is based on OLIA</a:t>
            </a:r>
          </a:p>
          <a:p>
            <a:endParaRPr lang="en-IE" dirty="0"/>
          </a:p>
          <a:p>
            <a:pPr marL="285750" indent="-285750">
              <a:buFont typeface="Arial" panose="020B0604020202020204" pitchFamily="34" charset="0"/>
              <a:buChar char="•"/>
            </a:pPr>
            <a:r>
              <a:rPr lang="en-IE" dirty="0"/>
              <a:t>Works good with internal REFERENCE signal generator but not for all Frequencies</a:t>
            </a:r>
          </a:p>
          <a:p>
            <a:pPr marL="285750" indent="-285750">
              <a:buFont typeface="Arial" panose="020B0604020202020204" pitchFamily="34" charset="0"/>
              <a:buChar char="•"/>
            </a:pPr>
            <a:r>
              <a:rPr lang="en-IE" dirty="0"/>
              <a:t>The external REFERENCE frequency is 64X the wanted Frequency, this is confusing for the user</a:t>
            </a:r>
          </a:p>
          <a:p>
            <a:pPr marL="285750" indent="-285750">
              <a:buFont typeface="Arial" panose="020B0604020202020204" pitchFamily="34" charset="0"/>
              <a:buChar char="•"/>
            </a:pPr>
            <a:r>
              <a:rPr lang="en-IE" dirty="0"/>
              <a:t>Works well with External REFERENCE at the order of 1KHz, but can’t follow for order of 10KHz</a:t>
            </a:r>
          </a:p>
          <a:p>
            <a:pPr marL="285750" indent="-285750">
              <a:buFont typeface="Arial" panose="020B0604020202020204" pitchFamily="34" charset="0"/>
              <a:buChar char="•"/>
            </a:pPr>
            <a:r>
              <a:rPr lang="en-IE" dirty="0"/>
              <a:t>In our FW version we have updated the multiplier ratio to 32X: so it works for 12KHz range</a:t>
            </a:r>
          </a:p>
          <a:p>
            <a:pPr marL="285750" indent="-285750">
              <a:buFont typeface="Arial" panose="020B0604020202020204" pitchFamily="34" charset="0"/>
              <a:buChar char="•"/>
            </a:pPr>
            <a:r>
              <a:rPr lang="en-IE" dirty="0"/>
              <a:t>Not any frequency for REFERENCE is working: It has to be an integer fraction of the sampling frequency</a:t>
            </a:r>
          </a:p>
          <a:p>
            <a:pPr marL="285750" indent="-285750">
              <a:buFont typeface="Arial" panose="020B0604020202020204" pitchFamily="34" charset="0"/>
              <a:buChar char="•"/>
            </a:pPr>
            <a:r>
              <a:rPr lang="en-IE" dirty="0"/>
              <a:t>Sampling Frequency is 200KHz</a:t>
            </a:r>
          </a:p>
          <a:p>
            <a:pPr marL="285750" indent="-285750">
              <a:buFont typeface="Arial" panose="020B0604020202020204" pitchFamily="34" charset="0"/>
              <a:buChar char="•"/>
            </a:pPr>
            <a:r>
              <a:rPr lang="en-IE" dirty="0"/>
              <a:t>We should not have the Integer fraction issue with external REFERENCE,  as the sampling rate is (..should) be controlled by the external REFERENCE!!! ….But this not resolved yet…</a:t>
            </a:r>
          </a:p>
          <a:p>
            <a:endParaRPr lang="en-IE" dirty="0"/>
          </a:p>
        </p:txBody>
      </p:sp>
    </p:spTree>
    <p:extLst>
      <p:ext uri="{BB962C8B-B14F-4D97-AF65-F5344CB8AC3E}">
        <p14:creationId xmlns:p14="http://schemas.microsoft.com/office/powerpoint/2010/main" val="101297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A8F4B-67BC-4E30-1570-A12CA6934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C93D3-7CDD-3D89-81EE-C53C26F8AA91}"/>
              </a:ext>
            </a:extLst>
          </p:cNvPr>
          <p:cNvSpPr>
            <a:spLocks noGrp="1"/>
          </p:cNvSpPr>
          <p:nvPr>
            <p:ph type="title"/>
          </p:nvPr>
        </p:nvSpPr>
        <p:spPr>
          <a:xfrm>
            <a:off x="0" y="1"/>
            <a:ext cx="12192000" cy="479393"/>
          </a:xfrm>
        </p:spPr>
        <p:txBody>
          <a:bodyPr>
            <a:normAutofit fontScale="90000"/>
          </a:bodyPr>
          <a:lstStyle/>
          <a:p>
            <a:pPr algn="ctr"/>
            <a:r>
              <a:rPr lang="en-US" dirty="0"/>
              <a:t>N2O App4Farm GAS CELL</a:t>
            </a:r>
            <a:endParaRPr lang="en-IE" dirty="0"/>
          </a:p>
        </p:txBody>
      </p:sp>
      <p:sp>
        <p:nvSpPr>
          <p:cNvPr id="3" name="TextBox 2">
            <a:extLst>
              <a:ext uri="{FF2B5EF4-FFF2-40B4-BE49-F238E27FC236}">
                <a16:creationId xmlns:a16="http://schemas.microsoft.com/office/drawing/2014/main" id="{CC28FBC2-8679-B1B6-0AFF-0B6CBF54EE0C}"/>
              </a:ext>
            </a:extLst>
          </p:cNvPr>
          <p:cNvSpPr txBox="1"/>
          <p:nvPr/>
        </p:nvSpPr>
        <p:spPr>
          <a:xfrm>
            <a:off x="606552" y="1563624"/>
            <a:ext cx="11375136" cy="5315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E" dirty="0"/>
              <a:t>RUN LIA 2 UNITS AT THE SAME TIME AND SAME REFERENCE</a:t>
            </a:r>
          </a:p>
          <a:p>
            <a:pPr marL="285750" indent="-285750">
              <a:lnSpc>
                <a:spcPct val="150000"/>
              </a:lnSpc>
              <a:buFont typeface="Arial" panose="020B0604020202020204" pitchFamily="34" charset="0"/>
              <a:buChar char="•"/>
            </a:pPr>
            <a:r>
              <a:rPr lang="en-IE" dirty="0"/>
              <a:t>TEST IF COMMON EXTERNAL REFERENCE CREATES 2 REF OUTPUTS AT CONSTANT PHASE DIFFERENCE</a:t>
            </a:r>
          </a:p>
          <a:p>
            <a:pPr marL="285750" indent="-285750">
              <a:lnSpc>
                <a:spcPct val="150000"/>
              </a:lnSpc>
              <a:buFont typeface="Arial" panose="020B0604020202020204" pitchFamily="34" charset="0"/>
              <a:buChar char="•"/>
            </a:pPr>
            <a:r>
              <a:rPr lang="en-IE" dirty="0"/>
              <a:t>BNC ARE NEEDED</a:t>
            </a:r>
          </a:p>
          <a:p>
            <a:pPr marL="285750" indent="-285750">
              <a:lnSpc>
                <a:spcPct val="150000"/>
              </a:lnSpc>
              <a:buFont typeface="Arial" panose="020B0604020202020204" pitchFamily="34" charset="0"/>
              <a:buChar char="•"/>
            </a:pPr>
            <a:r>
              <a:rPr lang="en-IE" b="1" dirty="0">
                <a:solidFill>
                  <a:srgbClr val="FF0000"/>
                </a:solidFill>
              </a:rPr>
              <a:t>IN 2 WEEKS??	</a:t>
            </a:r>
            <a:r>
              <a:rPr lang="en-IE" b="1" dirty="0">
                <a:solidFill>
                  <a:schemeClr val="accent1"/>
                </a:solidFill>
              </a:rPr>
              <a:t>YES IT IS POSSIBLE</a:t>
            </a:r>
          </a:p>
          <a:p>
            <a:pPr marL="285750" indent="-285750">
              <a:lnSpc>
                <a:spcPct val="150000"/>
              </a:lnSpc>
              <a:buFont typeface="Arial" panose="020B0604020202020204" pitchFamily="34" charset="0"/>
              <a:buChar char="•"/>
            </a:pPr>
            <a:r>
              <a:rPr lang="en-IE" dirty="0"/>
              <a:t>DRIVE 5V 500mA LED, IS IMPORTANT</a:t>
            </a:r>
          </a:p>
          <a:p>
            <a:pPr marL="285750" indent="-285750">
              <a:lnSpc>
                <a:spcPct val="150000"/>
              </a:lnSpc>
              <a:buFont typeface="Arial" panose="020B0604020202020204" pitchFamily="34" charset="0"/>
              <a:buChar char="•"/>
            </a:pPr>
            <a:r>
              <a:rPr lang="en-IE" dirty="0"/>
              <a:t>USE EXTERNAL PSU FOR THE LED </a:t>
            </a:r>
          </a:p>
          <a:p>
            <a:pPr marL="285750" indent="-285750">
              <a:lnSpc>
                <a:spcPct val="150000"/>
              </a:lnSpc>
              <a:buFont typeface="Arial" panose="020B0604020202020204" pitchFamily="34" charset="0"/>
              <a:buChar char="•"/>
            </a:pPr>
            <a:r>
              <a:rPr lang="en-IE" dirty="0"/>
              <a:t>3+ Boards needed</a:t>
            </a:r>
          </a:p>
          <a:p>
            <a:pPr marL="285750" indent="-285750">
              <a:lnSpc>
                <a:spcPct val="150000"/>
              </a:lnSpc>
              <a:buFont typeface="Arial" panose="020B0604020202020204" pitchFamily="34" charset="0"/>
              <a:buChar char="•"/>
            </a:pPr>
            <a:endParaRPr lang="en-IE" dirty="0"/>
          </a:p>
          <a:p>
            <a:pPr marL="285750" indent="-285750">
              <a:buFont typeface="Arial" panose="020B0604020202020204" pitchFamily="34" charset="0"/>
              <a:buChar char="•"/>
            </a:pPr>
            <a:r>
              <a:rPr lang="en-IE" dirty="0"/>
              <a:t>STATUS</a:t>
            </a:r>
          </a:p>
          <a:p>
            <a:pPr marL="742950" lvl="1" indent="-285750">
              <a:buFont typeface="Arial" panose="020B0604020202020204" pitchFamily="34" charset="0"/>
              <a:buChar char="•"/>
            </a:pPr>
            <a:r>
              <a:rPr lang="en-IE" dirty="0"/>
              <a:t>Tested Running 2 GUIs at the same time</a:t>
            </a:r>
          </a:p>
          <a:p>
            <a:pPr marL="742950" lvl="1" indent="-285750">
              <a:buFont typeface="Arial" panose="020B0604020202020204" pitchFamily="34" charset="0"/>
              <a:buChar char="•"/>
            </a:pPr>
            <a:r>
              <a:rPr lang="en-IE" dirty="0"/>
              <a:t>3D printing a plastic optics breadboard</a:t>
            </a:r>
          </a:p>
          <a:p>
            <a:pPr marL="742950" lvl="1" indent="-285750">
              <a:buFont typeface="Arial" panose="020B0604020202020204" pitchFamily="34" charset="0"/>
              <a:buChar char="•"/>
            </a:pPr>
            <a:r>
              <a:rPr lang="en-IE" dirty="0"/>
              <a:t>To mount/integrate inside a Passepartout enclosure, bottle </a:t>
            </a:r>
            <a:r>
              <a:rPr lang="en-IE"/>
              <a:t>ouitside</a:t>
            </a:r>
            <a:endParaRPr lang="en-IE" dirty="0"/>
          </a:p>
          <a:p>
            <a:pPr marL="285750" indent="-285750">
              <a:lnSpc>
                <a:spcPct val="150000"/>
              </a:lnSpc>
              <a:buFont typeface="Arial" panose="020B0604020202020204" pitchFamily="34" charset="0"/>
              <a:buChar char="•"/>
            </a:pPr>
            <a:endParaRPr lang="en-IE" dirty="0"/>
          </a:p>
          <a:p>
            <a:pPr>
              <a:lnSpc>
                <a:spcPct val="150000"/>
              </a:lnSpc>
            </a:pPr>
            <a:endParaRPr lang="en-IE" dirty="0"/>
          </a:p>
        </p:txBody>
      </p:sp>
    </p:spTree>
    <p:extLst>
      <p:ext uri="{BB962C8B-B14F-4D97-AF65-F5344CB8AC3E}">
        <p14:creationId xmlns:p14="http://schemas.microsoft.com/office/powerpoint/2010/main" val="394300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A4330-57BC-64B1-06A9-C2ACCA202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63605-EE64-162C-1A6E-AEB5618A9479}"/>
              </a:ext>
            </a:extLst>
          </p:cNvPr>
          <p:cNvSpPr>
            <a:spLocks noGrp="1"/>
          </p:cNvSpPr>
          <p:nvPr>
            <p:ph type="title"/>
          </p:nvPr>
        </p:nvSpPr>
        <p:spPr>
          <a:xfrm>
            <a:off x="0" y="1"/>
            <a:ext cx="12192000" cy="479393"/>
          </a:xfrm>
        </p:spPr>
        <p:txBody>
          <a:bodyPr>
            <a:normAutofit fontScale="90000"/>
          </a:bodyPr>
          <a:lstStyle/>
          <a:p>
            <a:pPr algn="ctr"/>
            <a:r>
              <a:rPr lang="en-US" dirty="0"/>
              <a:t>PCBS TO BE SOLDERED</a:t>
            </a:r>
            <a:endParaRPr lang="en-IE" dirty="0"/>
          </a:p>
        </p:txBody>
      </p:sp>
      <p:pic>
        <p:nvPicPr>
          <p:cNvPr id="5" name="Picture 4">
            <a:extLst>
              <a:ext uri="{FF2B5EF4-FFF2-40B4-BE49-F238E27FC236}">
                <a16:creationId xmlns:a16="http://schemas.microsoft.com/office/drawing/2014/main" id="{79B2EA08-8076-4014-7962-F21A1896E6B5}"/>
              </a:ext>
            </a:extLst>
          </p:cNvPr>
          <p:cNvPicPr>
            <a:picLocks noChangeAspect="1"/>
          </p:cNvPicPr>
          <p:nvPr/>
        </p:nvPicPr>
        <p:blipFill>
          <a:blip r:embed="rId2"/>
          <a:stretch>
            <a:fillRect/>
          </a:stretch>
        </p:blipFill>
        <p:spPr>
          <a:xfrm>
            <a:off x="0" y="613776"/>
            <a:ext cx="9436608" cy="6244223"/>
          </a:xfrm>
          <a:prstGeom prst="rect">
            <a:avLst/>
          </a:prstGeom>
        </p:spPr>
      </p:pic>
    </p:spTree>
    <p:extLst>
      <p:ext uri="{BB962C8B-B14F-4D97-AF65-F5344CB8AC3E}">
        <p14:creationId xmlns:p14="http://schemas.microsoft.com/office/powerpoint/2010/main" val="315508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791D-3076-F52D-2AE0-6AA79323B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FBB9F-7AA5-0879-8121-D4D3A4222EA9}"/>
              </a:ext>
            </a:extLst>
          </p:cNvPr>
          <p:cNvSpPr>
            <a:spLocks noGrp="1"/>
          </p:cNvSpPr>
          <p:nvPr>
            <p:ph type="title"/>
          </p:nvPr>
        </p:nvSpPr>
        <p:spPr>
          <a:xfrm>
            <a:off x="0" y="1"/>
            <a:ext cx="12192000" cy="479393"/>
          </a:xfrm>
        </p:spPr>
        <p:txBody>
          <a:bodyPr>
            <a:normAutofit fontScale="90000"/>
          </a:bodyPr>
          <a:lstStyle/>
          <a:p>
            <a:pPr algn="ctr"/>
            <a:r>
              <a:rPr lang="en-US" dirty="0"/>
              <a:t>GUI</a:t>
            </a:r>
            <a:endParaRPr lang="en-IE" dirty="0"/>
          </a:p>
        </p:txBody>
      </p:sp>
      <p:pic>
        <p:nvPicPr>
          <p:cNvPr id="5" name="Picture 4">
            <a:extLst>
              <a:ext uri="{FF2B5EF4-FFF2-40B4-BE49-F238E27FC236}">
                <a16:creationId xmlns:a16="http://schemas.microsoft.com/office/drawing/2014/main" id="{BD8A8C8F-06A4-24BE-DE8F-42D1BEBC999C}"/>
              </a:ext>
            </a:extLst>
          </p:cNvPr>
          <p:cNvPicPr>
            <a:picLocks noChangeAspect="1"/>
          </p:cNvPicPr>
          <p:nvPr/>
        </p:nvPicPr>
        <p:blipFill>
          <a:blip r:embed="rId2"/>
          <a:stretch>
            <a:fillRect/>
          </a:stretch>
        </p:blipFill>
        <p:spPr>
          <a:xfrm>
            <a:off x="258067" y="146304"/>
            <a:ext cx="4106922" cy="6471999"/>
          </a:xfrm>
          <a:prstGeom prst="rect">
            <a:avLst/>
          </a:prstGeom>
        </p:spPr>
      </p:pic>
      <p:sp>
        <p:nvSpPr>
          <p:cNvPr id="6" name="TextBox 5">
            <a:extLst>
              <a:ext uri="{FF2B5EF4-FFF2-40B4-BE49-F238E27FC236}">
                <a16:creationId xmlns:a16="http://schemas.microsoft.com/office/drawing/2014/main" id="{633A1461-7277-6377-DCFB-818EB89CBE92}"/>
              </a:ext>
            </a:extLst>
          </p:cNvPr>
          <p:cNvSpPr txBox="1"/>
          <p:nvPr/>
        </p:nvSpPr>
        <p:spPr>
          <a:xfrm>
            <a:off x="5952744" y="1847088"/>
            <a:ext cx="4381905" cy="369332"/>
          </a:xfrm>
          <a:prstGeom prst="rect">
            <a:avLst/>
          </a:prstGeom>
          <a:noFill/>
        </p:spPr>
        <p:txBody>
          <a:bodyPr wrap="none" rtlCol="0">
            <a:spAutoFit/>
          </a:bodyPr>
          <a:lstStyle/>
          <a:p>
            <a:r>
              <a:rPr lang="en-IE" dirty="0"/>
              <a:t>For our version of GUI: Only minor updates</a:t>
            </a:r>
          </a:p>
        </p:txBody>
      </p:sp>
    </p:spTree>
    <p:extLst>
      <p:ext uri="{BB962C8B-B14F-4D97-AF65-F5344CB8AC3E}">
        <p14:creationId xmlns:p14="http://schemas.microsoft.com/office/powerpoint/2010/main" val="1162002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5289</TotalTime>
  <Words>2331</Words>
  <Application>Microsoft Office PowerPoint</Application>
  <PresentationFormat>Widescreen</PresentationFormat>
  <Paragraphs>460</Paragraphs>
  <Slides>33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Agency FB</vt:lpstr>
      <vt:lpstr>Aptos</vt:lpstr>
      <vt:lpstr>Aptos Display</vt:lpstr>
      <vt:lpstr>Arial</vt:lpstr>
      <vt:lpstr>Arial Narrow</vt:lpstr>
      <vt:lpstr>Office Theme</vt:lpstr>
      <vt:lpstr>STN-LIA-MPU</vt:lpstr>
      <vt:lpstr>405 nm setup with 1000mW (electric ) power</vt:lpstr>
      <vt:lpstr>2000nm setup</vt:lpstr>
      <vt:lpstr>StN-LIA-MCU</vt:lpstr>
      <vt:lpstr>Plan to assess LIA performance</vt:lpstr>
      <vt:lpstr>KNOWN ISSUES</vt:lpstr>
      <vt:lpstr>N2O App4Farm GAS CELL</vt:lpstr>
      <vt:lpstr>PCBS TO BE SOLDERED</vt:lpstr>
      <vt:lpstr>GUI</vt:lpstr>
      <vt:lpstr>Schematic</vt:lpstr>
      <vt:lpstr>Function Calculate() runs every 5μs</vt:lpstr>
      <vt:lpstr>Sinus calculation</vt:lpstr>
      <vt:lpstr>Possible upgrades</vt:lpstr>
      <vt:lpstr>LIA Sampling interrupt: Upgrade for 2nd Input</vt:lpstr>
      <vt:lpstr>LIA Sampling interrupt: Upgrade for external Reference</vt:lpstr>
      <vt:lpstr>Higher Level Diagram for Orthogonal LIA</vt:lpstr>
      <vt:lpstr>LIA Sampling interrupt, Includes COS : Upgrade for external Reference</vt:lpstr>
      <vt:lpstr>LIA Sampling interrupt, with cos and circular buffer: Upgrade for external Reference</vt:lpstr>
      <vt:lpstr>EXTENDED FUNCTIONALITY</vt:lpstr>
      <vt:lpstr>StN-LIA-E: Extended Functionality</vt:lpstr>
      <vt:lpstr>StN-LIA-E: Two Synchronized Lock In Amplifiers</vt:lpstr>
      <vt:lpstr>LIA Sampling interrupt, Control with external Precise generator</vt:lpstr>
      <vt:lpstr>Synced Input ADC channels and Circular Buffer</vt:lpstr>
      <vt:lpstr>Sin and Cos implementation in C++</vt:lpstr>
      <vt:lpstr>Requirements discussion</vt:lpstr>
      <vt:lpstr>UCC Requirements discussion: 31/12/2024 call</vt:lpstr>
      <vt:lpstr>Two PCBs tested in synchronization</vt:lpstr>
      <vt:lpstr>Two PCBs tested in synchronization</vt:lpstr>
      <vt:lpstr>Two PCBs tested in synchronization</vt:lpstr>
      <vt:lpstr>WRONG SETUP</vt:lpstr>
      <vt:lpstr>new GUI (unconnected to boards)</vt:lpstr>
      <vt:lpstr>OPT101 SETUP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Nikolaos Chalikias</dc:creator>
  <cp:lastModifiedBy>Nikolaos Chalikias</cp:lastModifiedBy>
  <cp:revision>293</cp:revision>
  <dcterms:created xsi:type="dcterms:W3CDTF">2024-05-13T18:30:09Z</dcterms:created>
  <dcterms:modified xsi:type="dcterms:W3CDTF">2025-05-04T10:25:21Z</dcterms:modified>
</cp:coreProperties>
</file>